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76" r:id="rId6"/>
    <p:sldId id="277" r:id="rId7"/>
    <p:sldId id="278" r:id="rId8"/>
    <p:sldId id="280" r:id="rId9"/>
    <p:sldId id="282" r:id="rId10"/>
    <p:sldId id="287" r:id="rId11"/>
    <p:sldId id="288" r:id="rId12"/>
    <p:sldId id="283" r:id="rId13"/>
    <p:sldId id="297" r:id="rId14"/>
    <p:sldId id="299" r:id="rId15"/>
    <p:sldId id="301" r:id="rId16"/>
    <p:sldId id="300" r:id="rId17"/>
    <p:sldId id="289" r:id="rId18"/>
    <p:sldId id="270" r:id="rId19"/>
    <p:sldId id="271" r:id="rId20"/>
    <p:sldId id="272" r:id="rId21"/>
    <p:sldId id="296" r:id="rId22"/>
    <p:sldId id="295" r:id="rId23"/>
    <p:sldId id="291" r:id="rId24"/>
    <p:sldId id="292" r:id="rId25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eas.europa.eu\BRU\group\SECDEFPOL4\01D%20-%20Council%20-%20planning%20Decisions\OVERVIEW%20NPD%20COUNCIL%20DECISIONS_2019%20VERS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eeas.europa.eu\BRU\group\SECDEFPOL4\01D%20-%20Council%20-%20planning%20Decisions\OVERVIEW%20NPD%20COUNCIL%20DECISIONS_2019%20VERS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[OVERVIEW NPD COUNCIL DECISIONS_2019 VERSION.xlsx]Pivot € per Year!PivotTable1</c:name>
    <c:fmtId val="-1"/>
  </c:pivotSource>
  <c:chart>
    <c:title>
      <c:tx>
        <c:rich>
          <a:bodyPr/>
          <a:lstStyle/>
          <a:p>
            <a:pPr>
              <a:defRPr sz="2400">
                <a:solidFill>
                  <a:schemeClr val="bg1"/>
                </a:solidFill>
              </a:defRPr>
            </a:pPr>
            <a:r>
              <a:rPr lang="en-US" sz="2400" dirty="0">
                <a:solidFill>
                  <a:schemeClr val="bg1"/>
                </a:solidFill>
              </a:rPr>
              <a:t>€ committed/year for NPD Council Decisions</a:t>
            </a:r>
            <a:r>
              <a:rPr lang="en-US" sz="2400" baseline="0" dirty="0">
                <a:solidFill>
                  <a:schemeClr val="bg1"/>
                </a:solidFill>
              </a:rPr>
              <a:t> </a:t>
            </a:r>
          </a:p>
          <a:p>
            <a:pPr>
              <a:defRPr sz="2400">
                <a:solidFill>
                  <a:schemeClr val="bg1"/>
                </a:solidFill>
              </a:defRPr>
            </a:pPr>
            <a:r>
              <a:rPr lang="en-US" sz="2400" baseline="0" dirty="0" smtClean="0">
                <a:solidFill>
                  <a:schemeClr val="bg1"/>
                </a:solidFill>
              </a:rPr>
              <a:t>2014-2019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321607379722696"/>
          <c:y val="3.2407407407407406E-2"/>
        </c:manualLayout>
      </c:layout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'Pivot € per Year'!$C$4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'Pivot € per Year'!$B$5:$B$11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€ per Year'!$C$5:$C$11</c:f>
              <c:numCache>
                <c:formatCode>_-"€"* #,##0_-;\-"€"* #,##0_-;_-"€"* "-"??_-;_-@_-</c:formatCode>
                <c:ptCount val="6"/>
                <c:pt idx="0">
                  <c:v>8151257</c:v>
                </c:pt>
                <c:pt idx="1">
                  <c:v>14943003.279999999</c:v>
                </c:pt>
                <c:pt idx="2">
                  <c:v>21185435</c:v>
                </c:pt>
                <c:pt idx="3">
                  <c:v>28785268.18</c:v>
                </c:pt>
                <c:pt idx="4">
                  <c:v>29642495.280000001</c:v>
                </c:pt>
                <c:pt idx="5">
                  <c:v>47666365.68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8580352"/>
        <c:axId val="118581888"/>
      </c:barChart>
      <c:catAx>
        <c:axId val="118580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>
                <a:solidFill>
                  <a:schemeClr val="bg1"/>
                </a:solidFill>
              </a:defRPr>
            </a:pPr>
            <a:endParaRPr lang="en-US"/>
          </a:p>
        </c:txPr>
        <c:crossAx val="118581888"/>
        <c:crosses val="autoZero"/>
        <c:auto val="1"/>
        <c:lblAlgn val="ctr"/>
        <c:lblOffset val="100"/>
        <c:noMultiLvlLbl val="0"/>
      </c:catAx>
      <c:valAx>
        <c:axId val="118581888"/>
        <c:scaling>
          <c:orientation val="minMax"/>
        </c:scaling>
        <c:delete val="0"/>
        <c:axPos val="l"/>
        <c:majorGridlines/>
        <c:numFmt formatCode="_-&quot;€&quot;* #,##0_-;\-&quot;€&quot;* #,##0_-;_-&quot;€&quot;* &quot;-&quot;??_-;_-@_-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solidFill>
                  <a:schemeClr val="bg1"/>
                </a:solidFill>
              </a:defRPr>
            </a:pPr>
            <a:endParaRPr lang="en-US"/>
          </a:p>
        </c:txPr>
        <c:crossAx val="118580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[Chart in Microsoft PowerPoint]Pivot per year per topic!PivotTable1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spPr>
          <a:ln w="25400">
            <a:noFill/>
          </a:ln>
        </c:spPr>
        <c:marker>
          <c:symbol val="none"/>
        </c:marker>
      </c:pivotFmt>
      <c:pivotFmt>
        <c:idx val="2"/>
        <c:spPr>
          <a:ln w="25400">
            <a:noFill/>
          </a:ln>
        </c:spPr>
        <c:marker>
          <c:symbol val="none"/>
        </c:marker>
      </c:pivotFmt>
      <c:pivotFmt>
        <c:idx val="3"/>
        <c:spPr>
          <a:ln w="25400">
            <a:noFill/>
          </a:ln>
        </c:spPr>
        <c:marker>
          <c:symbol val="none"/>
        </c:marker>
      </c:pivotFmt>
      <c:pivotFmt>
        <c:idx val="4"/>
        <c:spPr>
          <a:ln w="25400">
            <a:noFill/>
          </a:ln>
        </c:spPr>
        <c:marker>
          <c:symbol val="none"/>
        </c:marker>
      </c:pivotFmt>
      <c:pivotFmt>
        <c:idx val="5"/>
        <c:spPr>
          <a:ln w="25400">
            <a:noFill/>
          </a:ln>
        </c:spPr>
        <c:marker>
          <c:symbol val="none"/>
        </c:marker>
      </c:pivotFmt>
      <c:pivotFmt>
        <c:idx val="6"/>
        <c:spPr>
          <a:ln w="25400">
            <a:noFill/>
          </a:ln>
        </c:spPr>
        <c:marker>
          <c:symbol val="none"/>
        </c:marker>
      </c:pivotFmt>
      <c:pivotFmt>
        <c:idx val="7"/>
        <c:spPr>
          <a:ln w="25400">
            <a:noFill/>
          </a:ln>
        </c:spPr>
        <c:marker>
          <c:symbol val="none"/>
        </c:marker>
      </c:pivotFmt>
      <c:pivotFmt>
        <c:idx val="8"/>
        <c:spPr>
          <a:ln w="25400">
            <a:noFill/>
          </a:ln>
        </c:spPr>
        <c:marker>
          <c:symbol val="none"/>
        </c:marker>
      </c:pivotFmt>
      <c:pivotFmt>
        <c:idx val="9"/>
        <c:spPr>
          <a:ln w="25400">
            <a:noFill/>
          </a:ln>
        </c:spPr>
        <c:marker>
          <c:symbol val="none"/>
        </c:marker>
      </c:pivotFmt>
      <c:pivotFmt>
        <c:idx val="10"/>
        <c:spPr>
          <a:ln w="25400">
            <a:noFill/>
          </a:ln>
        </c:spPr>
        <c:marker>
          <c:symbol val="none"/>
        </c:marker>
      </c:pivotFmt>
      <c:pivotFmt>
        <c:idx val="11"/>
        <c:spPr>
          <a:ln w="25400">
            <a:noFill/>
          </a:ln>
        </c:spPr>
        <c:marker>
          <c:symbol val="none"/>
        </c:marker>
      </c:pivotFmt>
      <c:pivotFmt>
        <c:idx val="12"/>
        <c:spPr>
          <a:ln w="25400">
            <a:noFill/>
          </a:ln>
        </c:spPr>
        <c:marker>
          <c:symbol val="none"/>
        </c:marker>
      </c:pivotFmt>
      <c:pivotFmt>
        <c:idx val="13"/>
        <c:spPr>
          <a:ln w="25400">
            <a:noFill/>
          </a:ln>
        </c:spPr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spPr>
          <a:ln w="25400">
            <a:noFill/>
          </a:ln>
        </c:spPr>
        <c:marker>
          <c:symbol val="none"/>
        </c:marker>
      </c:pivotFmt>
      <c:pivotFmt>
        <c:idx val="16"/>
        <c:spPr>
          <a:ln w="25400">
            <a:noFill/>
          </a:ln>
        </c:spPr>
        <c:marker>
          <c:symbol val="none"/>
        </c:marker>
      </c:pivotFmt>
      <c:pivotFmt>
        <c:idx val="17"/>
        <c:spPr>
          <a:ln w="25400">
            <a:noFill/>
          </a:ln>
        </c:spPr>
        <c:marker>
          <c:symbol val="none"/>
        </c:marker>
      </c:pivotFmt>
      <c:pivotFmt>
        <c:idx val="18"/>
        <c:spPr>
          <a:ln w="25400">
            <a:noFill/>
          </a:ln>
        </c:spPr>
        <c:marker>
          <c:symbol val="none"/>
        </c:marker>
      </c:pivotFmt>
      <c:pivotFmt>
        <c:idx val="19"/>
        <c:spPr>
          <a:ln w="25400">
            <a:noFill/>
          </a:ln>
        </c:spPr>
        <c:marker>
          <c:symbol val="none"/>
        </c:marker>
      </c:pivotFmt>
      <c:pivotFmt>
        <c:idx val="20"/>
        <c:spPr>
          <a:ln w="25400">
            <a:noFill/>
          </a:ln>
        </c:spPr>
        <c:marker>
          <c:symbol val="none"/>
        </c:marker>
      </c:pivotFmt>
      <c:pivotFmt>
        <c:idx val="21"/>
        <c:spPr>
          <a:ln w="25400">
            <a:noFill/>
          </a:ln>
        </c:spPr>
        <c:marker>
          <c:symbol val="none"/>
        </c:marker>
      </c:pivotFmt>
      <c:pivotFmt>
        <c:idx val="22"/>
        <c:spPr>
          <a:ln w="25400">
            <a:noFill/>
          </a:ln>
        </c:spPr>
        <c:marker>
          <c:symbol val="none"/>
        </c:marker>
      </c:pivotFmt>
      <c:pivotFmt>
        <c:idx val="23"/>
        <c:spPr>
          <a:ln w="25400">
            <a:noFill/>
          </a:ln>
        </c:spPr>
        <c:marker>
          <c:symbol val="none"/>
        </c:marker>
      </c:pivotFmt>
      <c:pivotFmt>
        <c:idx val="24"/>
        <c:spPr>
          <a:ln w="25400">
            <a:noFill/>
          </a:ln>
        </c:spPr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spPr>
          <a:ln w="25400">
            <a:noFill/>
          </a:ln>
        </c:spPr>
        <c:marker>
          <c:symbol val="none"/>
        </c:marker>
      </c:pivotFmt>
      <c:pivotFmt>
        <c:idx val="27"/>
        <c:spPr>
          <a:ln w="25400">
            <a:noFill/>
          </a:ln>
        </c:spPr>
        <c:marker>
          <c:symbol val="none"/>
        </c:marker>
      </c:pivotFmt>
      <c:pivotFmt>
        <c:idx val="28"/>
        <c:spPr>
          <a:ln w="25400">
            <a:noFill/>
          </a:ln>
        </c:spPr>
        <c:marker>
          <c:symbol val="none"/>
        </c:marker>
      </c:pivotFmt>
      <c:pivotFmt>
        <c:idx val="29"/>
        <c:spPr>
          <a:ln w="25400">
            <a:noFill/>
          </a:ln>
        </c:spPr>
        <c:marker>
          <c:symbol val="none"/>
        </c:marker>
      </c:pivotFmt>
      <c:pivotFmt>
        <c:idx val="30"/>
        <c:spPr>
          <a:ln w="25400">
            <a:noFill/>
          </a:ln>
        </c:spPr>
        <c:marker>
          <c:symbol val="none"/>
        </c:marker>
      </c:pivotFmt>
      <c:pivotFmt>
        <c:idx val="31"/>
        <c:spPr>
          <a:ln w="25400">
            <a:noFill/>
          </a:ln>
        </c:spPr>
        <c:marker>
          <c:symbol val="none"/>
        </c:marker>
      </c:pivotFmt>
      <c:pivotFmt>
        <c:idx val="32"/>
        <c:spPr>
          <a:ln w="25400">
            <a:noFill/>
          </a:ln>
        </c:spPr>
        <c:marker>
          <c:symbol val="none"/>
        </c:marker>
      </c:pivotFmt>
      <c:pivotFmt>
        <c:idx val="33"/>
        <c:spPr>
          <a:ln w="25400">
            <a:noFill/>
          </a:ln>
        </c:spPr>
        <c:marker>
          <c:symbol val="none"/>
        </c:marker>
      </c:pivotFmt>
      <c:pivotFmt>
        <c:idx val="34"/>
        <c:spPr>
          <a:ln w="25400">
            <a:noFill/>
          </a:ln>
        </c:spPr>
        <c:marker>
          <c:symbol val="none"/>
        </c:marker>
      </c:pivotFmt>
    </c:pivotFmts>
    <c:plotArea>
      <c:layout/>
      <c:areaChart>
        <c:grouping val="stacked"/>
        <c:varyColors val="0"/>
        <c:ser>
          <c:idx val="0"/>
          <c:order val="0"/>
          <c:tx>
            <c:strRef>
              <c:f>'Pivot per year per topic'!$B$3:$B$4</c:f>
              <c:strCache>
                <c:ptCount val="1"/>
                <c:pt idx="0">
                  <c:v>SALW-control</c:v>
                </c:pt>
              </c:strCache>
            </c:strRef>
          </c:tx>
          <c:spPr>
            <a:ln w="25400">
              <a:noFill/>
            </a:ln>
          </c:spPr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topic'!$B$5:$B$11</c:f>
              <c:numCache>
                <c:formatCode>_-"€"* #,##0_-;\-"€"* #,##0_-;_-"€"* "-"??_-;_-@_-</c:formatCode>
                <c:ptCount val="6"/>
                <c:pt idx="0">
                  <c:v>3561257</c:v>
                </c:pt>
                <c:pt idx="1">
                  <c:v>2530684</c:v>
                </c:pt>
                <c:pt idx="2">
                  <c:v>6508136</c:v>
                </c:pt>
                <c:pt idx="3">
                  <c:v>7626581.7699999996</c:v>
                </c:pt>
                <c:pt idx="4">
                  <c:v>14236646</c:v>
                </c:pt>
                <c:pt idx="5">
                  <c:v>23271184</c:v>
                </c:pt>
              </c:numCache>
            </c:numRef>
          </c:val>
        </c:ser>
        <c:ser>
          <c:idx val="1"/>
          <c:order val="1"/>
          <c:tx>
            <c:strRef>
              <c:f>'Pivot per year per topic'!$C$3:$C$4</c:f>
              <c:strCache>
                <c:ptCount val="1"/>
                <c:pt idx="0">
                  <c:v>Nuclear</c:v>
                </c:pt>
              </c:strCache>
            </c:strRef>
          </c:tx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topic'!$C$5:$C$11</c:f>
              <c:numCache>
                <c:formatCode>_-"€"* #,##0_-;\-"€"* #,##0_-;_-"€"* "-"??_-;_-@_-</c:formatCode>
                <c:ptCount val="6"/>
                <c:pt idx="0">
                  <c:v>0</c:v>
                </c:pt>
                <c:pt idx="1">
                  <c:v>3024756</c:v>
                </c:pt>
                <c:pt idx="2">
                  <c:v>12337299</c:v>
                </c:pt>
                <c:pt idx="3">
                  <c:v>1220880.51</c:v>
                </c:pt>
                <c:pt idx="4">
                  <c:v>9594738</c:v>
                </c:pt>
                <c:pt idx="5">
                  <c:v>1299883.68</c:v>
                </c:pt>
              </c:numCache>
            </c:numRef>
          </c:val>
        </c:ser>
        <c:ser>
          <c:idx val="2"/>
          <c:order val="2"/>
          <c:tx>
            <c:strRef>
              <c:f>'Pivot per year per topic'!$D$3:$D$4</c:f>
              <c:strCache>
                <c:ptCount val="1"/>
                <c:pt idx="0">
                  <c:v>Chemical</c:v>
                </c:pt>
              </c:strCache>
            </c:strRef>
          </c:tx>
          <c:spPr>
            <a:ln w="25400">
              <a:noFill/>
            </a:ln>
          </c:spPr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topic'!$D$5:$D$11</c:f>
              <c:numCache>
                <c:formatCode>_-"€"* #,##0_-;\-"€"* #,##0_-;_-"€"* "-"??_-;_-@_-</c:formatCode>
                <c:ptCount val="6"/>
                <c:pt idx="0">
                  <c:v>0</c:v>
                </c:pt>
                <c:pt idx="1">
                  <c:v>7114164</c:v>
                </c:pt>
                <c:pt idx="3">
                  <c:v>5470464.6999999993</c:v>
                </c:pt>
                <c:pt idx="4">
                  <c:v>0</c:v>
                </c:pt>
                <c:pt idx="5">
                  <c:v>11601256</c:v>
                </c:pt>
              </c:numCache>
            </c:numRef>
          </c:val>
        </c:ser>
        <c:ser>
          <c:idx val="3"/>
          <c:order val="3"/>
          <c:tx>
            <c:strRef>
              <c:f>'Pivot per year per topic'!$E$3:$E$4</c:f>
              <c:strCache>
                <c:ptCount val="1"/>
                <c:pt idx="0">
                  <c:v>Export Control</c:v>
                </c:pt>
              </c:strCache>
            </c:strRef>
          </c:tx>
          <c:spPr>
            <a:ln w="25400">
              <a:noFill/>
            </a:ln>
          </c:spPr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topic'!$E$5:$E$11</c:f>
              <c:numCache>
                <c:formatCode>_-"€"* #,##0_-;\-"€"* #,##0_-;_-"€"* "-"??_-;_-@_-</c:formatCode>
                <c:ptCount val="6"/>
                <c:pt idx="0">
                  <c:v>0</c:v>
                </c:pt>
                <c:pt idx="1">
                  <c:v>999000</c:v>
                </c:pt>
                <c:pt idx="3">
                  <c:v>7178923</c:v>
                </c:pt>
                <c:pt idx="4">
                  <c:v>1304107.28</c:v>
                </c:pt>
                <c:pt idx="5">
                  <c:v>994007</c:v>
                </c:pt>
              </c:numCache>
            </c:numRef>
          </c:val>
        </c:ser>
        <c:ser>
          <c:idx val="4"/>
          <c:order val="4"/>
          <c:tx>
            <c:strRef>
              <c:f>'Pivot per year per topic'!$F$3:$F$4</c:f>
              <c:strCache>
                <c:ptCount val="1"/>
                <c:pt idx="0">
                  <c:v>Biological</c:v>
                </c:pt>
              </c:strCache>
            </c:strRef>
          </c:tx>
          <c:spPr>
            <a:ln w="25400">
              <a:noFill/>
            </a:ln>
          </c:spPr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topic'!$F$5:$F$11</c:f>
              <c:numCache>
                <c:formatCode>_-"€"* #,##0_-;\-"€"* #,##0_-;_-"€"* "-"??_-;_-@_-</c:formatCode>
                <c:ptCount val="6"/>
                <c:pt idx="1">
                  <c:v>0</c:v>
                </c:pt>
                <c:pt idx="2">
                  <c:v>2340000</c:v>
                </c:pt>
                <c:pt idx="5">
                  <c:v>7643757</c:v>
                </c:pt>
              </c:numCache>
            </c:numRef>
          </c:val>
        </c:ser>
        <c:ser>
          <c:idx val="5"/>
          <c:order val="5"/>
          <c:tx>
            <c:strRef>
              <c:f>'Pivot per year per topic'!$G$3:$G$4</c:f>
              <c:strCache>
                <c:ptCount val="1"/>
                <c:pt idx="0">
                  <c:v>Consortium</c:v>
                </c:pt>
              </c:strCache>
            </c:strRef>
          </c:tx>
          <c:spPr>
            <a:ln w="25400">
              <a:noFill/>
            </a:ln>
          </c:spPr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topic'!$G$5:$G$11</c:f>
              <c:numCache>
                <c:formatCode>General</c:formatCode>
                <c:ptCount val="6"/>
                <c:pt idx="0" formatCode="_-&quot;€&quot;* #,##0_-;\-&quot;€&quot;* #,##0_-;_-&quot;€&quot;* &quot;-&quot;??_-;_-@_-">
                  <c:v>3600000</c:v>
                </c:pt>
                <c:pt idx="3" formatCode="_-&quot;€&quot;* #,##0_-;\-&quot;€&quot;* #,##0_-;_-&quot;€&quot;* &quot;-&quot;??_-;_-@_-">
                  <c:v>434254.15</c:v>
                </c:pt>
                <c:pt idx="4" formatCode="_-&quot;€&quot;* #,##0_-;\-&quot;€&quot;* #,##0_-;_-&quot;€&quot;* &quot;-&quot;??_-;_-@_-">
                  <c:v>4507004</c:v>
                </c:pt>
              </c:numCache>
            </c:numRef>
          </c:val>
        </c:ser>
        <c:ser>
          <c:idx val="6"/>
          <c:order val="6"/>
          <c:tx>
            <c:strRef>
              <c:f>'Pivot per year per topic'!$H$3:$H$4</c:f>
              <c:strCache>
                <c:ptCount val="1"/>
                <c:pt idx="0">
                  <c:v>Missiles</c:v>
                </c:pt>
              </c:strCache>
            </c:strRef>
          </c:tx>
          <c:spPr>
            <a:ln w="25400">
              <a:noFill/>
            </a:ln>
          </c:spPr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topic'!$H$5:$H$11</c:f>
              <c:numCache>
                <c:formatCode>General</c:formatCode>
                <c:ptCount val="6"/>
                <c:pt idx="0" formatCode="_-&quot;€&quot;* #,##0_-;\-&quot;€&quot;* #,##0_-;_-&quot;€&quot;* &quot;-&quot;??_-;_-@_-">
                  <c:v>990000</c:v>
                </c:pt>
                <c:pt idx="3" formatCode="_-&quot;€&quot;* #,##0_-;\-&quot;€&quot;* #,##0_-;_-&quot;€&quot;* &quot;-&quot;??_-;_-@_-">
                  <c:v>1878120.05</c:v>
                </c:pt>
              </c:numCache>
            </c:numRef>
          </c:val>
        </c:ser>
        <c:ser>
          <c:idx val="7"/>
          <c:order val="7"/>
          <c:tx>
            <c:strRef>
              <c:f>'Pivot per year per topic'!$I$3:$I$4</c:f>
              <c:strCache>
                <c:ptCount val="1"/>
                <c:pt idx="0">
                  <c:v>Middle East WMDFZ </c:v>
                </c:pt>
              </c:strCache>
            </c:strRef>
          </c:tx>
          <c:spPr>
            <a:ln w="25400">
              <a:noFill/>
            </a:ln>
          </c:spPr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topic'!$I$5:$I$11</c:f>
              <c:numCache>
                <c:formatCode>General</c:formatCode>
                <c:ptCount val="6"/>
                <c:pt idx="5" formatCode="_-&quot;€&quot;* #,##0_-;\-&quot;€&quot;* #,##0_-;_-&quot;€&quot;* &quot;-&quot;??_-;_-@_-">
                  <c:v>2856278</c:v>
                </c:pt>
              </c:numCache>
            </c:numRef>
          </c:val>
        </c:ser>
        <c:ser>
          <c:idx val="8"/>
          <c:order val="8"/>
          <c:tx>
            <c:strRef>
              <c:f>'Pivot per year per topic'!$J$3:$J$4</c:f>
              <c:strCache>
                <c:ptCount val="1"/>
                <c:pt idx="0">
                  <c:v>UNSCR 1540</c:v>
                </c:pt>
              </c:strCache>
            </c:strRef>
          </c:tx>
          <c:spPr>
            <a:ln w="25400">
              <a:noFill/>
            </a:ln>
          </c:spPr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topic'!$J$5:$J$11</c:f>
              <c:numCache>
                <c:formatCode>_-"€"* #,##0_-;\-"€"* #,##0_-;_-"€"* "-"??_-;_-@_-</c:formatCode>
                <c:ptCount val="6"/>
                <c:pt idx="1">
                  <c:v>0</c:v>
                </c:pt>
                <c:pt idx="3">
                  <c:v>2672770</c:v>
                </c:pt>
              </c:numCache>
            </c:numRef>
          </c:val>
        </c:ser>
        <c:ser>
          <c:idx val="9"/>
          <c:order val="9"/>
          <c:tx>
            <c:strRef>
              <c:f>'Pivot per year per topic'!$K$3:$K$4</c:f>
              <c:strCache>
                <c:ptCount val="1"/>
                <c:pt idx="0">
                  <c:v>Mine Ban Convention</c:v>
                </c:pt>
              </c:strCache>
            </c:strRef>
          </c:tx>
          <c:spPr>
            <a:ln w="25400">
              <a:noFill/>
            </a:ln>
          </c:spPr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topic'!$K$5:$K$11</c:f>
              <c:numCache>
                <c:formatCode>General</c:formatCode>
                <c:ptCount val="6"/>
                <c:pt idx="3" formatCode="_-&quot;€&quot;* #,##0_-;\-&quot;€&quot;* #,##0_-;_-&quot;€&quot;* &quot;-&quot;??_-;_-@_-">
                  <c:v>2303274</c:v>
                </c:pt>
              </c:numCache>
            </c:numRef>
          </c:val>
        </c:ser>
        <c:ser>
          <c:idx val="10"/>
          <c:order val="10"/>
          <c:tx>
            <c:strRef>
              <c:f>'Pivot per year per topic'!$L$3:$L$4</c:f>
              <c:strCache>
                <c:ptCount val="1"/>
                <c:pt idx="0">
                  <c:v>Outer Space</c:v>
                </c:pt>
              </c:strCache>
            </c:strRef>
          </c:tx>
          <c:spPr>
            <a:ln w="25400">
              <a:noFill/>
            </a:ln>
          </c:spPr>
          <c:cat>
            <c:strRef>
              <c:f>'Pivot per year per topic'!$A$5:$A$11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'Pivot per year per topic'!$L$5:$L$11</c:f>
              <c:numCache>
                <c:formatCode>_-"€"* #,##0_-;\-"€"* #,##0_-;_-"€"* "-"??_-;_-@_-</c:formatCode>
                <c:ptCount val="6"/>
                <c:pt idx="0">
                  <c:v>0</c:v>
                </c:pt>
                <c:pt idx="1">
                  <c:v>1274399.28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627840"/>
        <c:axId val="106629376"/>
      </c:areaChart>
      <c:catAx>
        <c:axId val="106627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06629376"/>
        <c:crosses val="autoZero"/>
        <c:auto val="1"/>
        <c:lblAlgn val="ctr"/>
        <c:lblOffset val="100"/>
        <c:noMultiLvlLbl val="0"/>
      </c:catAx>
      <c:valAx>
        <c:axId val="106629376"/>
        <c:scaling>
          <c:orientation val="minMax"/>
        </c:scaling>
        <c:delete val="0"/>
        <c:axPos val="l"/>
        <c:majorGridlines/>
        <c:numFmt formatCode="_-&quot;€&quot;* #,##0_-;\-&quot;€&quot;* #,##0_-;_-&quot;€&quot;* &quot;-&quot;??_-;_-@_-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66278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0421660799073327"/>
          <c:y val="2.5788253059601564E-2"/>
          <c:w val="0.28710949238791317"/>
          <c:h val="0.88808663072524108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[OVERVIEW NPD COUNCIL DECISIONS_2019 VERSION.xlsx]Pivot per topic!PivotTable1</c:name>
    <c:fmtId val="-1"/>
  </c:pivotSource>
  <c:chart>
    <c:title>
      <c:tx>
        <c:rich>
          <a:bodyPr/>
          <a:lstStyle/>
          <a:p>
            <a:pPr>
              <a:defRPr sz="2400">
                <a:solidFill>
                  <a:schemeClr val="bg1"/>
                </a:solidFill>
              </a:defRPr>
            </a:pPr>
            <a:r>
              <a:rPr lang="en-US" sz="2400" dirty="0">
                <a:solidFill>
                  <a:schemeClr val="bg1"/>
                </a:solidFill>
              </a:rPr>
              <a:t>Proportion of amount committed to NPD projects per topic 2004-2019</a:t>
            </a:r>
          </a:p>
        </c:rich>
      </c:tx>
      <c:layout>
        <c:manualLayout>
          <c:xMode val="edge"/>
          <c:yMode val="edge"/>
          <c:x val="0.10776159206354122"/>
          <c:y val="6.5765143294580538E-4"/>
        </c:manualLayout>
      </c:layout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4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dLbl>
          <c:idx val="0"/>
          <c:layout>
            <c:manualLayout>
              <c:x val="-2.841548634539796E-2"/>
              <c:y val="-8.2673679464266597E-2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6"/>
        <c:dLbl>
          <c:idx val="0"/>
          <c:layout>
            <c:manualLayout>
              <c:x val="-0.22436644599574668"/>
              <c:y val="-4.5701575738340029E-2"/>
            </c:manualLayout>
          </c:layout>
          <c:spPr>
            <a:noFill/>
          </c:spPr>
          <c:txPr>
            <a:bodyPr/>
            <a:lstStyle/>
            <a:p>
              <a:pPr>
                <a:defRPr sz="14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7"/>
        <c:dLbl>
          <c:idx val="0"/>
          <c:layout>
            <c:manualLayout>
              <c:x val="-8.7074071765113961E-3"/>
              <c:y val="2.7336704067894013E-2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8"/>
        <c:dLbl>
          <c:idx val="0"/>
          <c:layout>
            <c:manualLayout>
              <c:x val="2.1129322006736753E-3"/>
              <c:y val="4.1496524098664965E-2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9"/>
      </c:pivotFmt>
      <c:pivotFmt>
        <c:idx val="10"/>
        <c:dLbl>
          <c:idx val="0"/>
          <c:delete val="1"/>
        </c:dLbl>
      </c:pivotFmt>
      <c:pivotFmt>
        <c:idx val="11"/>
        <c:dLbl>
          <c:idx val="0"/>
          <c:delete val="1"/>
        </c:dLbl>
      </c:pivotFmt>
      <c:pivotFmt>
        <c:idx val="12"/>
        <c:dLbl>
          <c:idx val="0"/>
          <c:delete val="1"/>
        </c:dLbl>
      </c:pivotFmt>
      <c:pivotFmt>
        <c:idx val="13"/>
        <c:dLbl>
          <c:idx val="0"/>
          <c:delete val="1"/>
        </c:dLbl>
      </c:pivotFmt>
      <c:pivotFmt>
        <c:idx val="14"/>
        <c:dLbl>
          <c:idx val="0"/>
          <c:delete val="1"/>
        </c:dLbl>
      </c:pivotFmt>
      <c:pivotFmt>
        <c:idx val="15"/>
        <c:dLbl>
          <c:idx val="0"/>
          <c:delete val="1"/>
        </c:dLbl>
      </c:pivotFmt>
      <c:pivotFmt>
        <c:idx val="16"/>
        <c:dLbl>
          <c:idx val="0"/>
          <c:delete val="1"/>
        </c:dLbl>
      </c:pivotFmt>
      <c:pivotFmt>
        <c:idx val="17"/>
        <c:dLbl>
          <c:idx val="0"/>
          <c:delete val="1"/>
        </c:dLbl>
      </c:pivotFmt>
      <c:pivotFmt>
        <c:idx val="18"/>
        <c:dLbl>
          <c:idx val="0"/>
          <c:layout>
            <c:manualLayout>
              <c:x val="3.2707830590346043E-2"/>
              <c:y val="5.6336644512372525E-3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dLbl>
          <c:idx val="0"/>
          <c:layout>
            <c:manualLayout>
              <c:x val="-4.380572428511096E-2"/>
              <c:y val="3.2704257895919617E-2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2"/>
        <c:dLbl>
          <c:idx val="0"/>
          <c:delete val="1"/>
        </c:dLbl>
      </c:pivotFmt>
      <c:pivotFmt>
        <c:idx val="23"/>
        <c:dLbl>
          <c:idx val="0"/>
          <c:spPr/>
          <c:txPr>
            <a:bodyPr/>
            <a:lstStyle/>
            <a:p>
              <a:pPr>
                <a:defRPr sz="14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1"/>
          <c:showVal val="1"/>
          <c:showCatName val="1"/>
          <c:showSerName val="1"/>
          <c:showPercent val="1"/>
          <c:showBubbleSize val="1"/>
        </c:dLbl>
      </c:pivotFmt>
      <c:pivotFmt>
        <c:idx val="24"/>
      </c:pivotFmt>
      <c:pivotFmt>
        <c:idx val="25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4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6"/>
        <c:dLbl>
          <c:idx val="0"/>
          <c:layout>
            <c:manualLayout>
              <c:x val="-4.380572428511096E-2"/>
              <c:y val="3.2704257895919617E-2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7"/>
        <c:dLbl>
          <c:idx val="0"/>
          <c:delete val="1"/>
        </c:dLbl>
      </c:pivotFmt>
      <c:pivotFmt>
        <c:idx val="28"/>
        <c:dLbl>
          <c:idx val="0"/>
          <c:delete val="1"/>
        </c:dLbl>
      </c:pivotFmt>
      <c:pivotFmt>
        <c:idx val="29"/>
        <c:dLbl>
          <c:idx val="0"/>
          <c:delete val="1"/>
        </c:dLbl>
      </c:pivotFmt>
      <c:pivotFmt>
        <c:idx val="30"/>
        <c:dLbl>
          <c:idx val="0"/>
          <c:delete val="1"/>
        </c:dLbl>
      </c:pivotFmt>
      <c:pivotFmt>
        <c:idx val="31"/>
        <c:dLbl>
          <c:idx val="0"/>
          <c:layout>
            <c:manualLayout>
              <c:x val="-0.22436644599574668"/>
              <c:y val="-4.5701575738340029E-2"/>
            </c:manualLayout>
          </c:layout>
          <c:spPr>
            <a:noFill/>
          </c:spPr>
          <c:txPr>
            <a:bodyPr/>
            <a:lstStyle/>
            <a:p>
              <a:pPr>
                <a:defRPr sz="14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32"/>
        <c:dLbl>
          <c:idx val="0"/>
          <c:layout>
            <c:manualLayout>
              <c:x val="2.1129322006736753E-3"/>
              <c:y val="4.1496524098664965E-2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33"/>
        <c:dLbl>
          <c:idx val="0"/>
          <c:delete val="1"/>
        </c:dLbl>
      </c:pivotFmt>
      <c:pivotFmt>
        <c:idx val="34"/>
        <c:dLbl>
          <c:idx val="0"/>
          <c:layout>
            <c:manualLayout>
              <c:x val="3.2707830590346043E-2"/>
              <c:y val="5.6336644512372525E-3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35"/>
        <c:dLbl>
          <c:idx val="0"/>
          <c:delete val="1"/>
        </c:dLbl>
      </c:pivotFmt>
      <c:pivotFmt>
        <c:idx val="36"/>
        <c:dLbl>
          <c:idx val="0"/>
          <c:delete val="1"/>
        </c:dLbl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4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40"/>
        <c:dLbl>
          <c:idx val="0"/>
          <c:layout>
            <c:manualLayout>
              <c:x val="-4.380572428511096E-2"/>
              <c:y val="3.2704257895919617E-2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41"/>
        <c:dLbl>
          <c:idx val="0"/>
          <c:delete val="1"/>
        </c:dLbl>
      </c:pivotFmt>
      <c:pivotFmt>
        <c:idx val="42"/>
        <c:dLbl>
          <c:idx val="0"/>
          <c:delete val="1"/>
        </c:dLbl>
      </c:pivotFmt>
      <c:pivotFmt>
        <c:idx val="43"/>
        <c:dLbl>
          <c:idx val="0"/>
          <c:delete val="1"/>
        </c:dLbl>
      </c:pivotFmt>
      <c:pivotFmt>
        <c:idx val="44"/>
        <c:dLbl>
          <c:idx val="0"/>
          <c:delete val="1"/>
        </c:dLbl>
      </c:pivotFmt>
      <c:pivotFmt>
        <c:idx val="45"/>
        <c:dLbl>
          <c:idx val="0"/>
          <c:layout>
            <c:manualLayout>
              <c:x val="-0.22436644599574668"/>
              <c:y val="-4.5701575738340029E-2"/>
            </c:manualLayout>
          </c:layout>
          <c:spPr>
            <a:noFill/>
          </c:spPr>
          <c:txPr>
            <a:bodyPr/>
            <a:lstStyle/>
            <a:p>
              <a:pPr>
                <a:defRPr sz="14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46"/>
        <c:dLbl>
          <c:idx val="0"/>
          <c:layout>
            <c:manualLayout>
              <c:x val="2.1129322006736753E-3"/>
              <c:y val="4.1496524098664965E-2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47"/>
        <c:dLbl>
          <c:idx val="0"/>
          <c:delete val="1"/>
        </c:dLbl>
      </c:pivotFmt>
      <c:pivotFmt>
        <c:idx val="48"/>
        <c:dLbl>
          <c:idx val="0"/>
          <c:layout>
            <c:manualLayout>
              <c:x val="3.2707830590346043E-2"/>
              <c:y val="5.6336644512372525E-3"/>
            </c:manualLayout>
          </c:layout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49"/>
        <c:dLbl>
          <c:idx val="0"/>
          <c:delete val="1"/>
        </c:dLbl>
      </c:pivotFmt>
      <c:pivotFmt>
        <c:idx val="50"/>
        <c:dLbl>
          <c:idx val="0"/>
          <c:delete val="1"/>
        </c:dLbl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</c:pivotFmts>
    <c:plotArea>
      <c:layout/>
      <c:pieChart>
        <c:varyColors val="1"/>
        <c:ser>
          <c:idx val="0"/>
          <c:order val="0"/>
          <c:tx>
            <c:strRef>
              <c:f>'Pivot per topic'!$B$3</c:f>
              <c:strCache>
                <c:ptCount val="1"/>
                <c:pt idx="0">
                  <c:v>Sum of AMOUNT COMMITTED</c:v>
                </c:pt>
              </c:strCache>
            </c:strRef>
          </c:tx>
          <c:explosion val="7"/>
          <c:dPt>
            <c:idx val="0"/>
            <c:bubble3D val="0"/>
            <c:explosion val="15"/>
          </c:dPt>
          <c:dLbls>
            <c:dLbl>
              <c:idx val="0"/>
              <c:layout>
                <c:manualLayout>
                  <c:x val="-0.11387282105266992"/>
                  <c:y val="0.18287884299004825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</a:defRPr>
                    </a:pPr>
                    <a:r>
                      <a:rPr lang="en-US" sz="2000" dirty="0" smtClean="0"/>
                      <a:t>nuclear </a:t>
                    </a:r>
                    <a:r>
                      <a:rPr lang="en-US" sz="2000" dirty="0" err="1" smtClean="0"/>
                      <a:t>non-proliferation</a:t>
                    </a:r>
                    <a:r>
                      <a:rPr lang="en-US" sz="2000" dirty="0"/>
                      <a:t>/ </a:t>
                    </a:r>
                    <a:r>
                      <a:rPr lang="en-US" sz="2000" dirty="0" smtClean="0"/>
                      <a:t>security</a:t>
                    </a:r>
                    <a:r>
                      <a:rPr lang="en-US" sz="2000" dirty="0"/>
                      <a:t>
32%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1058539033003618E-2"/>
                  <c:y val="-7.2480531082543334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</a:defRPr>
                    </a:pPr>
                    <a:r>
                      <a:rPr lang="en-US" sz="2000" smtClean="0"/>
                      <a:t>chemical disarmament/ </a:t>
                    </a:r>
                    <a:r>
                      <a:rPr lang="en-US" sz="2000"/>
                      <a:t>Security
14%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1445813853105574E-3"/>
                  <c:y val="-1.5666067545006414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</a:defRPr>
                    </a:pPr>
                    <a:r>
                      <a:rPr lang="en-US" sz="2000" dirty="0" smtClean="0"/>
                      <a:t>biological disarmament</a:t>
                    </a:r>
                    <a:r>
                      <a:rPr lang="en-US" sz="2000" dirty="0"/>
                      <a:t>/ </a:t>
                    </a:r>
                    <a:r>
                      <a:rPr lang="en-US" sz="2000" dirty="0" smtClean="0"/>
                      <a:t>security</a:t>
                    </a:r>
                    <a:r>
                      <a:rPr lang="en-US" sz="2000" dirty="0"/>
                      <a:t>
6%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0.18878731142805627"/>
                  <c:y val="-4.3285525352586396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20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6.2941321638215059E-2"/>
                  <c:y val="0.20820175231671367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</a:defRPr>
                    </a:pPr>
                    <a:r>
                      <a:rPr lang="en-US" sz="2000" dirty="0" smtClean="0"/>
                      <a:t>arms export control/ATT</a:t>
                    </a:r>
                    <a:r>
                      <a:rPr lang="en-US" sz="2000" dirty="0"/>
                      <a:t>
8%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0.19166017072784264"/>
                  <c:y val="5.0301108096056299E-2"/>
                </c:manualLayout>
              </c:layout>
              <c:spPr/>
              <c:txPr>
                <a:bodyPr/>
                <a:lstStyle/>
                <a:p>
                  <a:pPr>
                    <a:defRPr sz="20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0.27846837600922303"/>
                  <c:y val="9.7442179179482336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</a:defRPr>
                    </a:pPr>
                    <a:r>
                      <a:rPr lang="en-US" sz="2000" dirty="0" smtClean="0"/>
                      <a:t>EU </a:t>
                    </a:r>
                    <a:r>
                      <a:rPr lang="en-US" sz="2000" dirty="0" err="1" smtClean="0"/>
                      <a:t>Non-proliferation</a:t>
                    </a:r>
                    <a:r>
                      <a:rPr lang="en-US" sz="2000" dirty="0" smtClean="0"/>
                      <a:t> </a:t>
                    </a:r>
                    <a:r>
                      <a:rPr lang="en-US" sz="2000" dirty="0"/>
                      <a:t>Consortium
4%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delete val="1"/>
            </c:dLbl>
            <c:dLbl>
              <c:idx val="12"/>
              <c:delete val="1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31750">
                  <a:solidFill>
                    <a:schemeClr val="bg1"/>
                  </a:solidFill>
                </a:ln>
              </c:spPr>
            </c:leaderLines>
          </c:dLbls>
          <c:cat>
            <c:strRef>
              <c:f>'Pivot per topic'!$A$4:$A$17</c:f>
              <c:strCache>
                <c:ptCount val="13"/>
                <c:pt idx="0">
                  <c:v>Nuclear Non-Proliferation/ Security</c:v>
                </c:pt>
                <c:pt idx="1">
                  <c:v>Chemical Disarm./ Security</c:v>
                </c:pt>
                <c:pt idx="2">
                  <c:v>Biological Disarmament/ Security</c:v>
                </c:pt>
                <c:pt idx="3">
                  <c:v>Missile Non-Proliferation</c:v>
                </c:pt>
                <c:pt idx="4">
                  <c:v>Middle East WMDFZ </c:v>
                </c:pt>
                <c:pt idx="5">
                  <c:v>Outer Space</c:v>
                </c:pt>
                <c:pt idx="6">
                  <c:v>UNSCR 1540</c:v>
                </c:pt>
                <c:pt idx="7">
                  <c:v>SALW-control</c:v>
                </c:pt>
                <c:pt idx="8">
                  <c:v>Arms Export Control/ATT</c:v>
                </c:pt>
                <c:pt idx="9">
                  <c:v>Mine Ban Convention</c:v>
                </c:pt>
                <c:pt idx="10">
                  <c:v>EU Non-Proliferation Consortium</c:v>
                </c:pt>
                <c:pt idx="11">
                  <c:v>Conventional Weapons (CCW)</c:v>
                </c:pt>
                <c:pt idx="12">
                  <c:v>(blank)</c:v>
                </c:pt>
              </c:strCache>
            </c:strRef>
          </c:cat>
          <c:val>
            <c:numRef>
              <c:f>'Pivot per topic'!$B$4:$B$17</c:f>
              <c:numCache>
                <c:formatCode>_-"€"* #,##0_-;\-"€"* #,##0_-;_-"€"* "-"??_-;_-@_-</c:formatCode>
                <c:ptCount val="13"/>
                <c:pt idx="0">
                  <c:v>92528585.190000013</c:v>
                </c:pt>
                <c:pt idx="1">
                  <c:v>39130726.700000003</c:v>
                </c:pt>
                <c:pt idx="2">
                  <c:v>17782757</c:v>
                </c:pt>
                <c:pt idx="3">
                  <c:v>4813120.05</c:v>
                </c:pt>
                <c:pt idx="4">
                  <c:v>3555978</c:v>
                </c:pt>
                <c:pt idx="5">
                  <c:v>2764399.2800000003</c:v>
                </c:pt>
                <c:pt idx="6">
                  <c:v>4092770</c:v>
                </c:pt>
                <c:pt idx="7">
                  <c:v>82652528.770000011</c:v>
                </c:pt>
                <c:pt idx="8">
                  <c:v>22170597.280000001</c:v>
                </c:pt>
                <c:pt idx="9">
                  <c:v>4403274</c:v>
                </c:pt>
                <c:pt idx="10">
                  <c:v>10723258.15</c:v>
                </c:pt>
                <c:pt idx="11">
                  <c:v>828000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'Pivot per topic'!$C$3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'Pivot per topic'!$A$4:$A$17</c:f>
              <c:strCache>
                <c:ptCount val="13"/>
                <c:pt idx="0">
                  <c:v>Nuclear Non-Proliferation/ Security</c:v>
                </c:pt>
                <c:pt idx="1">
                  <c:v>Chemical Disarm./ Security</c:v>
                </c:pt>
                <c:pt idx="2">
                  <c:v>Biological Disarmament/ Security</c:v>
                </c:pt>
                <c:pt idx="3">
                  <c:v>Missile Non-Proliferation</c:v>
                </c:pt>
                <c:pt idx="4">
                  <c:v>Middle East WMDFZ </c:v>
                </c:pt>
                <c:pt idx="5">
                  <c:v>Outer Space</c:v>
                </c:pt>
                <c:pt idx="6">
                  <c:v>UNSCR 1540</c:v>
                </c:pt>
                <c:pt idx="7">
                  <c:v>SALW-control</c:v>
                </c:pt>
                <c:pt idx="8">
                  <c:v>Arms Export Control/ATT</c:v>
                </c:pt>
                <c:pt idx="9">
                  <c:v>Mine Ban Convention</c:v>
                </c:pt>
                <c:pt idx="10">
                  <c:v>EU Non-Proliferation Consortium</c:v>
                </c:pt>
                <c:pt idx="11">
                  <c:v>Conventional Weapons (CCW)</c:v>
                </c:pt>
                <c:pt idx="12">
                  <c:v>(blank)</c:v>
                </c:pt>
              </c:strCache>
            </c:strRef>
          </c:cat>
          <c:val>
            <c:numRef>
              <c:f>'Pivot per topic'!$C$4:$C$17</c:f>
              <c:numCache>
                <c:formatCode>General</c:formatCode>
                <c:ptCount val="13"/>
                <c:pt idx="0">
                  <c:v>0.32415443551068068</c:v>
                </c:pt>
                <c:pt idx="1">
                  <c:v>0.13708627013495159</c:v>
                </c:pt>
                <c:pt idx="2">
                  <c:v>6.2298148678291754E-2</c:v>
                </c:pt>
                <c:pt idx="3">
                  <c:v>1.6861753691025921E-2</c:v>
                </c:pt>
                <c:pt idx="4">
                  <c:v>1.2457620949368794E-2</c:v>
                </c:pt>
                <c:pt idx="5">
                  <c:v>9.6844914065688861E-3</c:v>
                </c:pt>
                <c:pt idx="6">
                  <c:v>1.4338158811147909E-2</c:v>
                </c:pt>
                <c:pt idx="7">
                  <c:v>0.28955574919852123</c:v>
                </c:pt>
                <c:pt idx="8">
                  <c:v>7.7670024149572026E-2</c:v>
                </c:pt>
                <c:pt idx="9">
                  <c:v>1.5425944262931583E-2</c:v>
                </c:pt>
                <c:pt idx="10">
                  <c:v>3.7566679370606246E-2</c:v>
                </c:pt>
                <c:pt idx="11">
                  <c:v>2.9007238363334535E-3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tx>
            <c:strRef>
              <c:f>'Pivot per topic'!$D$3</c:f>
              <c:strCache>
                <c:ptCount val="1"/>
                <c:pt idx="0">
                  <c:v>Count of REFERENCE</c:v>
                </c:pt>
              </c:strCache>
            </c:strRef>
          </c:tx>
          <c:cat>
            <c:strRef>
              <c:f>'Pivot per topic'!$A$4:$A$17</c:f>
              <c:strCache>
                <c:ptCount val="13"/>
                <c:pt idx="0">
                  <c:v>Nuclear Non-Proliferation/ Security</c:v>
                </c:pt>
                <c:pt idx="1">
                  <c:v>Chemical Disarm./ Security</c:v>
                </c:pt>
                <c:pt idx="2">
                  <c:v>Biological Disarmament/ Security</c:v>
                </c:pt>
                <c:pt idx="3">
                  <c:v>Missile Non-Proliferation</c:v>
                </c:pt>
                <c:pt idx="4">
                  <c:v>Middle East WMDFZ </c:v>
                </c:pt>
                <c:pt idx="5">
                  <c:v>Outer Space</c:v>
                </c:pt>
                <c:pt idx="6">
                  <c:v>UNSCR 1540</c:v>
                </c:pt>
                <c:pt idx="7">
                  <c:v>SALW-control</c:v>
                </c:pt>
                <c:pt idx="8">
                  <c:v>Arms Export Control/ATT</c:v>
                </c:pt>
                <c:pt idx="9">
                  <c:v>Mine Ban Convention</c:v>
                </c:pt>
                <c:pt idx="10">
                  <c:v>EU Non-Proliferation Consortium</c:v>
                </c:pt>
                <c:pt idx="11">
                  <c:v>Conventional Weapons (CCW)</c:v>
                </c:pt>
                <c:pt idx="12">
                  <c:v>(blank)</c:v>
                </c:pt>
              </c:strCache>
            </c:strRef>
          </c:cat>
          <c:val>
            <c:numRef>
              <c:f>'Pivot per topic'!$D$4:$D$17</c:f>
              <c:numCache>
                <c:formatCode>General</c:formatCode>
                <c:ptCount val="13"/>
                <c:pt idx="0">
                  <c:v>25</c:v>
                </c:pt>
                <c:pt idx="1">
                  <c:v>20</c:v>
                </c:pt>
                <c:pt idx="2">
                  <c:v>12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  <c:pt idx="7">
                  <c:v>32</c:v>
                </c:pt>
                <c:pt idx="8">
                  <c:v>17</c:v>
                </c:pt>
                <c:pt idx="9">
                  <c:v>3</c:v>
                </c:pt>
                <c:pt idx="10">
                  <c:v>5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597C318-4738-40AA-9B67-81C91478CA9D}" type="datetimeFigureOut">
              <a:rPr lang="en-GB"/>
              <a:pPr>
                <a:defRPr/>
              </a:pPr>
              <a:t>16/12/2019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F77353B-02EC-4168-A7FC-C6F39D7E63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881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69DEB0-61A3-48EE-80C0-A7D5BD82250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9E9D18-8974-4337-8BA6-4AA438AFBC61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9E9D18-8974-4337-8BA6-4AA438AFBC61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9E9D18-8974-4337-8BA6-4AA438AFBC61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9E9D18-8974-4337-8BA6-4AA438AFBC61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9E9D18-8974-4337-8BA6-4AA438AFBC61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BE8DD9-F4BE-4B23-843F-DACE58C8A130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9E9D18-8974-4337-8BA6-4AA438AFBC61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046304-7750-4C6B-B149-E6A2FA288315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9639F2-969F-4CAC-A54D-5DCCDB7AAC2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CA6CCA-5E44-4D79-8E35-FB174879F467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D5BBB1-EE55-4B8A-A026-4AEDD009F49A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380C37-8B22-4DD0-AC64-481FECF2C3FA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380C37-8B22-4DD0-AC64-481FECF2C3FA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380C37-8B22-4DD0-AC64-481FECF2C3FA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en-US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A22DF0-19D3-4091-83CF-BF6171870D12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FD9-E1FE-4014-91B7-ED768893915F}" type="datetime1">
              <a:rPr lang="en-GB"/>
              <a:pPr>
                <a:defRPr/>
              </a:pPr>
              <a:t>16/12/2019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A3BF2-E437-4EDF-903F-3DDF45D993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u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8BE76-5328-480E-B1EF-0E4CCD95B9EE}" type="datetime1">
              <a:rPr lang="en-GB"/>
              <a:pPr>
                <a:defRPr/>
              </a:pPr>
              <a:t>16/12/2019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1A951-4A50-49FF-AD40-4A4185CFCE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EEAS powerpoint dc_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22375"/>
            <a:ext cx="9144000" cy="563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7B314-FF8E-47ED-9B40-D49BE03DE79C}" type="datetime1">
              <a:rPr lang="en-GB"/>
              <a:pPr>
                <a:defRPr/>
              </a:pPr>
              <a:t>16/12/2019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0B5B9-969A-4FB9-AE90-22FBB93204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88C58-116E-44DC-8A29-788EB73D4008}" type="datetime1">
              <a:rPr lang="en-GB"/>
              <a:pPr>
                <a:defRPr/>
              </a:pPr>
              <a:t>16/12/2019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5FFC4-6643-468B-9002-FB38A10BF2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7971-D289-46E1-BA8D-C221ECE910B5}" type="datetime1">
              <a:rPr lang="en-GB"/>
              <a:pPr>
                <a:defRPr/>
              </a:pPr>
              <a:t>16/12/2019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BB9F4-F320-43C1-AD64-C8DAC14D06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2" descr="EEAS-powerpoint-dc_2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 1" descr="EEAS powerpoint dc_21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223963"/>
            <a:ext cx="9144000" cy="563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132138" y="80963"/>
            <a:ext cx="5554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83957D-20C1-4EB3-BFE1-49673FFC3718}" type="datetime1">
              <a:rPr lang="en-GB"/>
              <a:pPr>
                <a:defRPr/>
              </a:pPr>
              <a:t>16/12/2019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63A438-CC58-4A11-97A1-120BE90FF2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3" r:id="rId3"/>
    <p:sldLayoutId id="2147483701" r:id="rId4"/>
    <p:sldLayoutId id="2147483702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2800" b="1" dirty="0" smtClean="0"/>
              <a:t>European Union's policies and actions</a:t>
            </a:r>
            <a:br>
              <a:rPr lang="en-GB" altLang="en-US" sz="2800" b="1" dirty="0" smtClean="0"/>
            </a:br>
            <a:r>
              <a:rPr lang="en-GB" altLang="en-US" sz="2800" b="1" dirty="0" smtClean="0"/>
              <a:t>on disarmament,</a:t>
            </a:r>
            <a:br>
              <a:rPr lang="en-GB" altLang="en-US" sz="2800" b="1" dirty="0" smtClean="0"/>
            </a:br>
            <a:r>
              <a:rPr lang="en-GB" altLang="en-US" sz="2800" b="1" dirty="0" smtClean="0"/>
              <a:t>non-proliferation and arms </a:t>
            </a:r>
            <a:r>
              <a:rPr lang="en-GB" altLang="en-US" sz="2800" b="1" dirty="0"/>
              <a:t>e</a:t>
            </a:r>
            <a:r>
              <a:rPr lang="en-GB" altLang="en-US" sz="2800" b="1" dirty="0" smtClean="0"/>
              <a:t>xport </a:t>
            </a:r>
            <a:r>
              <a:rPr lang="en-GB" altLang="en-US" sz="2800" b="1" dirty="0"/>
              <a:t>c</a:t>
            </a:r>
            <a:r>
              <a:rPr lang="en-GB" altLang="en-US" sz="2800" b="1" dirty="0" smtClean="0"/>
              <a:t>ontrol</a:t>
            </a:r>
            <a:r>
              <a:rPr lang="pl-PL" altLang="en-US" sz="2800" b="1" dirty="0" smtClean="0"/>
              <a:t/>
            </a:r>
            <a:br>
              <a:rPr lang="pl-PL" altLang="en-US" sz="2800" b="1" dirty="0" smtClean="0"/>
            </a:br>
            <a:endParaRPr lang="en-GB" altLang="en-US" sz="2800" b="1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82713" y="3789363"/>
            <a:ext cx="6400800" cy="1752600"/>
          </a:xfrm>
        </p:spPr>
        <p:txBody>
          <a:bodyPr/>
          <a:lstStyle/>
          <a:p>
            <a:pPr eaLnBrk="1" hangingPunct="1"/>
            <a:endParaRPr lang="en-GB" altLang="en-US" sz="20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GB" altLang="en-US" sz="2000" dirty="0" smtClean="0">
                <a:solidFill>
                  <a:schemeClr val="bg1"/>
                </a:solidFill>
              </a:rPr>
              <a:t>Presentation</a:t>
            </a:r>
            <a:br>
              <a:rPr lang="en-GB" altLang="en-US" sz="2000" dirty="0" smtClean="0">
                <a:solidFill>
                  <a:schemeClr val="bg1"/>
                </a:solidFill>
              </a:rPr>
            </a:br>
            <a:r>
              <a:rPr lang="en-GB" altLang="en-US" sz="2000" dirty="0" smtClean="0">
                <a:solidFill>
                  <a:schemeClr val="bg1"/>
                </a:solidFill>
              </a:rPr>
              <a:t>at the 8</a:t>
            </a:r>
            <a:r>
              <a:rPr lang="en-GB" altLang="en-US" sz="20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en-US" sz="2000" dirty="0" smtClean="0">
                <a:solidFill>
                  <a:schemeClr val="bg1"/>
                </a:solidFill>
              </a:rPr>
              <a:t> EU Non-Proliferation and Disarmament Conference</a:t>
            </a:r>
          </a:p>
          <a:p>
            <a:pPr eaLnBrk="1" hangingPunct="1"/>
            <a:r>
              <a:rPr lang="en-GB" altLang="en-US" sz="2000" dirty="0" smtClean="0">
                <a:solidFill>
                  <a:schemeClr val="bg1"/>
                </a:solidFill>
              </a:rPr>
              <a:t>Brussels, 14 December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55B6A-446E-4D1A-8795-BF6F24F78F6F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1382713" y="5732463"/>
            <a:ext cx="6121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1400" dirty="0" smtClean="0">
                <a:solidFill>
                  <a:schemeClr val="bg1"/>
                </a:solidFill>
              </a:rPr>
              <a:t>Jacek </a:t>
            </a:r>
            <a:r>
              <a:rPr lang="en-GB" altLang="en-US" sz="1400" dirty="0">
                <a:solidFill>
                  <a:schemeClr val="bg1"/>
                </a:solidFill>
              </a:rPr>
              <a:t>BYLICA</a:t>
            </a:r>
          </a:p>
          <a:p>
            <a:pPr algn="ctr"/>
            <a:r>
              <a:rPr lang="en-GB" altLang="en-US" sz="1400" dirty="0" smtClean="0">
                <a:solidFill>
                  <a:schemeClr val="bg1"/>
                </a:solidFill>
              </a:rPr>
              <a:t>Special Envoy for Non-proliferation and Disarmament</a:t>
            </a:r>
          </a:p>
          <a:p>
            <a:pPr algn="ctr"/>
            <a:r>
              <a:rPr lang="en-GB" altLang="en-US" sz="1400" dirty="0" smtClean="0">
                <a:solidFill>
                  <a:schemeClr val="bg1"/>
                </a:solidFill>
              </a:rPr>
              <a:t>Head of  Division SECDEFPOL.4  / Security and Defence Policy Directorate</a:t>
            </a:r>
          </a:p>
          <a:p>
            <a:pPr algn="ctr"/>
            <a:r>
              <a:rPr lang="en-GB" altLang="en-US" sz="1400" dirty="0" smtClean="0">
                <a:solidFill>
                  <a:schemeClr val="bg1"/>
                </a:solidFill>
              </a:rPr>
              <a:t>EUROPEAN EXTERNAL ACTION SERVICE</a:t>
            </a:r>
            <a:endParaRPr lang="en-GB" alt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EU </a:t>
            </a:r>
            <a:r>
              <a:rPr lang="pl-PL" altLang="en-US" dirty="0" err="1" smtClean="0"/>
              <a:t>Institutions</a:t>
            </a:r>
            <a:endParaRPr lang="en-GB" alt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dirty="0" smtClean="0"/>
              <a:t>European Council</a:t>
            </a:r>
            <a:r>
              <a:rPr lang="en-GB" altLang="en-US" dirty="0" smtClean="0"/>
              <a:t> - Heads of State and Govt.</a:t>
            </a:r>
            <a:endParaRPr lang="pl-PL" altLang="en-US" dirty="0" smtClean="0"/>
          </a:p>
          <a:p>
            <a:pPr eaLnBrk="1" hangingPunct="1"/>
            <a:r>
              <a:rPr lang="pl-PL" altLang="en-US" dirty="0" err="1" smtClean="0"/>
              <a:t>Foreign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Affairs</a:t>
            </a:r>
            <a:r>
              <a:rPr lang="pl-PL" altLang="en-US" dirty="0" smtClean="0"/>
              <a:t> Council (</a:t>
            </a:r>
            <a:r>
              <a:rPr lang="pl-PL" altLang="en-US" b="1" dirty="0" smtClean="0"/>
              <a:t>FAC</a:t>
            </a:r>
            <a:r>
              <a:rPr lang="pl-PL" altLang="en-US" dirty="0" smtClean="0"/>
              <a:t>)</a:t>
            </a:r>
            <a:r>
              <a:rPr lang="en-GB" altLang="en-US" dirty="0" smtClean="0"/>
              <a:t> - Ministers</a:t>
            </a:r>
            <a:endParaRPr lang="pl-PL" altLang="en-US" dirty="0" smtClean="0"/>
          </a:p>
          <a:p>
            <a:pPr eaLnBrk="1" hangingPunct="1"/>
            <a:r>
              <a:rPr lang="pl-PL" altLang="en-US" dirty="0" err="1" smtClean="0"/>
              <a:t>Political</a:t>
            </a:r>
            <a:r>
              <a:rPr lang="pl-PL" altLang="en-US" dirty="0" smtClean="0"/>
              <a:t> and Security </a:t>
            </a:r>
            <a:r>
              <a:rPr lang="pl-PL" altLang="en-US" dirty="0" err="1" smtClean="0"/>
              <a:t>Committee</a:t>
            </a:r>
            <a:r>
              <a:rPr lang="pl-PL" altLang="en-US" dirty="0" smtClean="0"/>
              <a:t> (</a:t>
            </a:r>
            <a:r>
              <a:rPr lang="pl-PL" altLang="en-US" b="1" dirty="0" smtClean="0"/>
              <a:t>PSC</a:t>
            </a:r>
            <a:r>
              <a:rPr lang="pl-PL" altLang="en-US" dirty="0" smtClean="0"/>
              <a:t>)</a:t>
            </a:r>
            <a:r>
              <a:rPr lang="en-GB" altLang="en-US" dirty="0" smtClean="0"/>
              <a:t> – </a:t>
            </a:r>
            <a:r>
              <a:rPr lang="en-GB" altLang="en-US" dirty="0" err="1" smtClean="0"/>
              <a:t>Amb</a:t>
            </a:r>
            <a:r>
              <a:rPr lang="en-GB" altLang="en-US" dirty="0" smtClean="0"/>
              <a:t>.</a:t>
            </a:r>
          </a:p>
          <a:p>
            <a:pPr eaLnBrk="1" hangingPunct="1"/>
            <a:r>
              <a:rPr lang="en-GB" altLang="en-US" dirty="0" smtClean="0"/>
              <a:t>PSC </a:t>
            </a:r>
            <a:r>
              <a:rPr lang="pl-PL" altLang="en-US" dirty="0" smtClean="0"/>
              <a:t>W</a:t>
            </a:r>
            <a:r>
              <a:rPr lang="en-GB" altLang="en-US" dirty="0" err="1" smtClean="0"/>
              <a:t>orking</a:t>
            </a:r>
            <a:r>
              <a:rPr lang="en-GB" altLang="en-US" dirty="0" smtClean="0"/>
              <a:t> </a:t>
            </a:r>
            <a:r>
              <a:rPr lang="pl-PL" altLang="en-US" dirty="0" smtClean="0"/>
              <a:t>P</a:t>
            </a:r>
            <a:r>
              <a:rPr lang="en-GB" altLang="en-US" dirty="0" err="1" smtClean="0"/>
              <a:t>artie</a:t>
            </a:r>
            <a:r>
              <a:rPr lang="pl-PL" altLang="en-US" dirty="0" smtClean="0"/>
              <a:t>s: </a:t>
            </a:r>
            <a:r>
              <a:rPr lang="pl-PL" altLang="en-US" b="1" dirty="0" smtClean="0"/>
              <a:t>CONOP, COARM</a:t>
            </a:r>
            <a:r>
              <a:rPr lang="pl-PL" altLang="en-US" dirty="0" smtClean="0"/>
              <a:t>, etc.</a:t>
            </a:r>
            <a:endParaRPr lang="en-GB" altLang="en-US" dirty="0" smtClean="0"/>
          </a:p>
          <a:p>
            <a:pPr eaLnBrk="1" hangingPunct="1"/>
            <a:r>
              <a:rPr lang="en-GB" altLang="en-US" b="1" dirty="0" smtClean="0"/>
              <a:t>RELEX </a:t>
            </a:r>
            <a:r>
              <a:rPr lang="en-GB" altLang="en-US" dirty="0" smtClean="0"/>
              <a:t>Committee (on sanctions, projects)</a:t>
            </a:r>
            <a:endParaRPr lang="pl-PL" altLang="en-US" dirty="0" smtClean="0"/>
          </a:p>
          <a:p>
            <a:pPr eaLnBrk="1" hangingPunct="1"/>
            <a:r>
              <a:rPr lang="pl-PL" altLang="en-US" dirty="0" smtClean="0"/>
              <a:t>European </a:t>
            </a:r>
            <a:r>
              <a:rPr lang="pl-PL" altLang="en-US" dirty="0" err="1" smtClean="0"/>
              <a:t>Parliament</a:t>
            </a:r>
            <a:r>
              <a:rPr lang="pl-PL" altLang="en-US" dirty="0" smtClean="0"/>
              <a:t>, </a:t>
            </a:r>
            <a:r>
              <a:rPr lang="pl-PL" altLang="en-US" dirty="0" err="1" smtClean="0"/>
              <a:t>esp</a:t>
            </a:r>
            <a:r>
              <a:rPr lang="pl-PL" altLang="en-US" dirty="0" smtClean="0"/>
              <a:t>. </a:t>
            </a:r>
            <a:r>
              <a:rPr lang="pl-PL" altLang="en-US" b="1" dirty="0" smtClean="0"/>
              <a:t>SEDE</a:t>
            </a:r>
            <a:r>
              <a:rPr lang="en-GB" altLang="en-US" b="1" dirty="0" smtClean="0"/>
              <a:t> </a:t>
            </a:r>
            <a:r>
              <a:rPr lang="pl-PL" altLang="en-US" dirty="0" smtClean="0"/>
              <a:t>and </a:t>
            </a:r>
            <a:r>
              <a:rPr lang="pl-PL" altLang="en-US" b="1" dirty="0"/>
              <a:t>AFET</a:t>
            </a:r>
            <a:r>
              <a:rPr lang="pl-PL" altLang="en-US" dirty="0"/>
              <a:t> </a:t>
            </a:r>
            <a:endParaRPr lang="pl-PL" altLang="en-US" b="1" dirty="0"/>
          </a:p>
          <a:p>
            <a:pPr eaLnBrk="1" hangingPunct="1"/>
            <a:r>
              <a:rPr lang="pl-PL" altLang="en-US" dirty="0" smtClean="0"/>
              <a:t>European </a:t>
            </a:r>
            <a:r>
              <a:rPr lang="pl-PL" altLang="en-US" b="1" dirty="0" err="1" smtClean="0"/>
              <a:t>Commission</a:t>
            </a:r>
            <a:r>
              <a:rPr lang="pl-PL" altLang="en-US" dirty="0" smtClean="0"/>
              <a:t>, </a:t>
            </a:r>
            <a:r>
              <a:rPr lang="pl-PL" altLang="en-US" dirty="0" err="1" smtClean="0"/>
              <a:t>various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DGs</a:t>
            </a:r>
            <a:r>
              <a:rPr lang="pl-PL" altLang="en-US" dirty="0" smtClean="0"/>
              <a:t>:</a:t>
            </a:r>
            <a:r>
              <a:rPr lang="en-GB" altLang="en-US" dirty="0" smtClean="0"/>
              <a:t> </a:t>
            </a:r>
            <a:r>
              <a:rPr lang="pl-PL" altLang="en-US" dirty="0" smtClean="0"/>
              <a:t>DEVCO</a:t>
            </a:r>
            <a:r>
              <a:rPr lang="en-GB" altLang="en-US" dirty="0" smtClean="0"/>
              <a:t>, </a:t>
            </a:r>
            <a:r>
              <a:rPr lang="pl-PL" altLang="en-US" dirty="0" smtClean="0"/>
              <a:t>HOME,</a:t>
            </a:r>
            <a:r>
              <a:rPr lang="en-GB" altLang="en-US" dirty="0"/>
              <a:t> JRC,</a:t>
            </a:r>
            <a:r>
              <a:rPr lang="pl-PL" altLang="en-US" dirty="0"/>
              <a:t>  </a:t>
            </a:r>
            <a:r>
              <a:rPr lang="pl-PL" altLang="en-US" dirty="0" smtClean="0"/>
              <a:t>ECHO, ENER, etc. EUROATOM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2F2B0-CD32-46CD-A916-A7E3B5F5298D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9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mtClean="0"/>
              <a:t>EEAS &amp; EU Delegations</a:t>
            </a:r>
            <a:endParaRPr lang="en-GB" alt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dirty="0" smtClean="0"/>
              <a:t>European </a:t>
            </a:r>
            <a:r>
              <a:rPr lang="pl-PL" altLang="en-US" dirty="0" err="1" smtClean="0"/>
              <a:t>External</a:t>
            </a:r>
            <a:r>
              <a:rPr lang="pl-PL" altLang="en-US" dirty="0" smtClean="0"/>
              <a:t> Action Service (</a:t>
            </a:r>
            <a:r>
              <a:rPr lang="pl-PL" altLang="en-US" b="1" dirty="0" smtClean="0"/>
              <a:t>EEAS</a:t>
            </a:r>
            <a:r>
              <a:rPr lang="pl-PL" altLang="en-US" dirty="0" smtClean="0"/>
              <a:t>)</a:t>
            </a:r>
          </a:p>
          <a:p>
            <a:pPr eaLnBrk="1" hangingPunct="1"/>
            <a:r>
              <a:rPr lang="pl-PL" altLang="en-US" dirty="0" err="1" smtClean="0"/>
              <a:t>Established</a:t>
            </a:r>
            <a:r>
              <a:rPr lang="pl-PL" altLang="en-US" dirty="0" smtClean="0"/>
              <a:t> </a:t>
            </a:r>
            <a:r>
              <a:rPr lang="pl-PL" altLang="en-US" b="1" dirty="0" smtClean="0"/>
              <a:t>2010</a:t>
            </a:r>
            <a:r>
              <a:rPr lang="pl-PL" altLang="en-US" dirty="0" smtClean="0"/>
              <a:t>, </a:t>
            </a:r>
            <a:r>
              <a:rPr lang="pl-PL" altLang="en-US" dirty="0" err="1" smtClean="0"/>
              <a:t>officials</a:t>
            </a:r>
            <a:r>
              <a:rPr lang="pl-PL" altLang="en-US" dirty="0" smtClean="0"/>
              <a:t> from the European </a:t>
            </a:r>
            <a:r>
              <a:rPr lang="pl-PL" altLang="en-US" dirty="0" err="1" smtClean="0"/>
              <a:t>Commission</a:t>
            </a:r>
            <a:r>
              <a:rPr lang="pl-PL" altLang="en-US" dirty="0" smtClean="0"/>
              <a:t> (DG RELEX), Council Secretariat, MS </a:t>
            </a:r>
            <a:r>
              <a:rPr lang="pl-PL" altLang="en-US" dirty="0" err="1" smtClean="0"/>
              <a:t>Diplomatic</a:t>
            </a:r>
            <a:r>
              <a:rPr lang="pl-PL" altLang="en-US" dirty="0" smtClean="0"/>
              <a:t> Services</a:t>
            </a:r>
            <a:r>
              <a:rPr lang="en-GB" altLang="en-US" dirty="0" smtClean="0"/>
              <a:t> (TAs); later EP</a:t>
            </a:r>
            <a:r>
              <a:rPr lang="pl-PL" altLang="en-US" dirty="0" smtClean="0"/>
              <a:t>, C</a:t>
            </a:r>
            <a:r>
              <a:rPr lang="en-GB" altLang="en-US" dirty="0" smtClean="0"/>
              <a:t>o</a:t>
            </a:r>
            <a:r>
              <a:rPr lang="pl-PL" altLang="en-US" dirty="0" smtClean="0"/>
              <a:t>R</a:t>
            </a:r>
          </a:p>
          <a:p>
            <a:pPr eaLnBrk="1" hangingPunct="1"/>
            <a:r>
              <a:rPr lang="pl-PL" altLang="en-US" dirty="0" smtClean="0"/>
              <a:t>EU High </a:t>
            </a:r>
            <a:r>
              <a:rPr lang="pl-PL" altLang="en-US" dirty="0" err="1" smtClean="0"/>
              <a:t>Representative</a:t>
            </a:r>
            <a:r>
              <a:rPr lang="pl-PL" altLang="en-US" dirty="0" smtClean="0"/>
              <a:t>/Vice-</a:t>
            </a:r>
            <a:r>
              <a:rPr lang="pl-PL" altLang="en-US" dirty="0" err="1" smtClean="0"/>
              <a:t>President</a:t>
            </a:r>
            <a:r>
              <a:rPr lang="en-GB" altLang="en-US" dirty="0" smtClean="0"/>
              <a:t> (</a:t>
            </a:r>
            <a:r>
              <a:rPr lang="en-GB" altLang="en-US" b="1" dirty="0" smtClean="0"/>
              <a:t>HRVP</a:t>
            </a:r>
            <a:r>
              <a:rPr lang="en-GB" altLang="en-US" dirty="0" smtClean="0"/>
              <a:t>)</a:t>
            </a:r>
            <a:endParaRPr lang="pl-PL" altLang="en-US" dirty="0" smtClean="0"/>
          </a:p>
          <a:p>
            <a:pPr eaLnBrk="1" hangingPunct="1"/>
            <a:r>
              <a:rPr lang="en-GB" altLang="en-US" dirty="0" smtClean="0"/>
              <a:t>Structure: </a:t>
            </a:r>
            <a:r>
              <a:rPr lang="pl-PL" altLang="en-US" dirty="0" smtClean="0"/>
              <a:t>M</a:t>
            </a:r>
            <a:r>
              <a:rPr lang="en-GB" altLang="en-US" dirty="0" err="1" smtClean="0"/>
              <a:t>anaging</a:t>
            </a:r>
            <a:r>
              <a:rPr lang="en-GB" altLang="en-US" dirty="0" smtClean="0"/>
              <a:t> </a:t>
            </a:r>
            <a:r>
              <a:rPr lang="pl-PL" altLang="en-US" dirty="0" smtClean="0"/>
              <a:t>D</a:t>
            </a:r>
            <a:r>
              <a:rPr lang="en-GB" altLang="en-US" dirty="0" err="1" smtClean="0"/>
              <a:t>irectorate</a:t>
            </a:r>
            <a:r>
              <a:rPr lang="pl-PL" altLang="en-US" dirty="0" smtClean="0"/>
              <a:t>s,</a:t>
            </a:r>
            <a:r>
              <a:rPr lang="en-GB" altLang="en-US" dirty="0" smtClean="0"/>
              <a:t> Divisions, e.g.</a:t>
            </a:r>
            <a:r>
              <a:rPr lang="pl-PL" altLang="en-US" dirty="0" smtClean="0"/>
              <a:t> </a:t>
            </a:r>
            <a:r>
              <a:rPr lang="fr-BE" altLang="en-US" dirty="0" smtClean="0"/>
              <a:t>SECDEFPOL.4 Division</a:t>
            </a:r>
            <a:r>
              <a:rPr lang="pl-PL" altLang="en-US" dirty="0" smtClean="0"/>
              <a:t>, Special </a:t>
            </a:r>
            <a:r>
              <a:rPr lang="pl-PL" altLang="en-US" dirty="0" err="1" smtClean="0"/>
              <a:t>Envoy</a:t>
            </a:r>
            <a:r>
              <a:rPr lang="en-GB" altLang="en-US" dirty="0" smtClean="0"/>
              <a:t>s</a:t>
            </a:r>
            <a:endParaRPr lang="pl-PL" altLang="en-US" dirty="0" smtClean="0"/>
          </a:p>
          <a:p>
            <a:pPr eaLnBrk="1" hangingPunct="1"/>
            <a:r>
              <a:rPr lang="pl-PL" altLang="en-US" dirty="0" smtClean="0"/>
              <a:t>Network of </a:t>
            </a:r>
            <a:r>
              <a:rPr lang="en-GB" altLang="en-US" b="1" dirty="0" smtClean="0"/>
              <a:t>142 </a:t>
            </a:r>
            <a:r>
              <a:rPr lang="pl-PL" altLang="en-US" b="1" dirty="0" err="1" smtClean="0"/>
              <a:t>Delegations</a:t>
            </a:r>
            <a:r>
              <a:rPr lang="pl-PL" altLang="en-US" dirty="0" smtClean="0"/>
              <a:t>, </a:t>
            </a:r>
            <a:r>
              <a:rPr lang="pl-PL" altLang="en-US" dirty="0" err="1" smtClean="0"/>
              <a:t>inc</a:t>
            </a:r>
            <a:r>
              <a:rPr lang="en-GB" altLang="en-US" dirty="0" smtClean="0"/>
              <a:t>l.</a:t>
            </a:r>
            <a:r>
              <a:rPr lang="pl-PL" altLang="en-US" dirty="0" smtClean="0"/>
              <a:t> to I</a:t>
            </a:r>
            <a:r>
              <a:rPr lang="en-GB" altLang="en-US" dirty="0" err="1" smtClean="0"/>
              <a:t>nt'l</a:t>
            </a:r>
            <a:r>
              <a:rPr lang="en-GB" altLang="en-US" dirty="0" smtClean="0"/>
              <a:t> Orgs.</a:t>
            </a:r>
            <a:r>
              <a:rPr lang="pl-PL" altLang="en-US" dirty="0" smtClean="0"/>
              <a:t> </a:t>
            </a:r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61957-AC6B-46B1-A629-DE985CCAD41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28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mtClean="0"/>
              <a:t>Tools and instruments</a:t>
            </a:r>
            <a:endParaRPr lang="en-GB" alt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dirty="0" err="1" smtClean="0"/>
              <a:t>Statements</a:t>
            </a:r>
            <a:r>
              <a:rPr lang="pl-PL" altLang="en-US" dirty="0" smtClean="0"/>
              <a:t> and public </a:t>
            </a:r>
            <a:r>
              <a:rPr lang="pl-PL" altLang="en-US" dirty="0" err="1" smtClean="0"/>
              <a:t>declarations</a:t>
            </a:r>
            <a:r>
              <a:rPr lang="en-GB" altLang="en-US" dirty="0" smtClean="0"/>
              <a:t> (ca 160/</a:t>
            </a:r>
            <a:r>
              <a:rPr lang="en-GB" altLang="en-US" dirty="0" err="1" smtClean="0"/>
              <a:t>yr</a:t>
            </a:r>
            <a:r>
              <a:rPr lang="en-GB" altLang="en-US" dirty="0" smtClean="0"/>
              <a:t>)</a:t>
            </a:r>
            <a:endParaRPr lang="pl-PL" altLang="en-US" dirty="0" smtClean="0"/>
          </a:p>
          <a:p>
            <a:pPr eaLnBrk="1" hangingPunct="1"/>
            <a:r>
              <a:rPr lang="pl-PL" altLang="en-US" dirty="0" err="1" smtClean="0"/>
              <a:t>Diplomatic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demarches</a:t>
            </a:r>
            <a:r>
              <a:rPr lang="en-GB" altLang="en-US" dirty="0" smtClean="0"/>
              <a:t> (via EU Delegations)</a:t>
            </a:r>
            <a:endParaRPr lang="pl-PL" altLang="en-US" dirty="0" smtClean="0"/>
          </a:p>
          <a:p>
            <a:pPr eaLnBrk="1" hangingPunct="1"/>
            <a:r>
              <a:rPr lang="pl-PL" altLang="en-US" dirty="0" err="1" smtClean="0"/>
              <a:t>Political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dialogues</a:t>
            </a:r>
            <a:r>
              <a:rPr lang="pl-PL" altLang="en-US" dirty="0" smtClean="0"/>
              <a:t> and </a:t>
            </a:r>
            <a:r>
              <a:rPr lang="pl-PL" altLang="en-US" dirty="0" err="1" smtClean="0"/>
              <a:t>partnerships</a:t>
            </a:r>
            <a:endParaRPr lang="en-GB" altLang="en-US" dirty="0" smtClean="0"/>
          </a:p>
          <a:p>
            <a:pPr eaLnBrk="1" hangingPunct="1"/>
            <a:r>
              <a:rPr lang="en-GB" altLang="en-US" dirty="0" smtClean="0"/>
              <a:t>NP clauses in partnership &amp; coop. agreements</a:t>
            </a:r>
            <a:endParaRPr lang="pl-PL" altLang="en-US" dirty="0" smtClean="0"/>
          </a:p>
          <a:p>
            <a:pPr eaLnBrk="1" hangingPunct="1"/>
            <a:r>
              <a:rPr lang="pl-PL" altLang="en-US" dirty="0" smtClean="0"/>
              <a:t>Joint </a:t>
            </a:r>
            <a:r>
              <a:rPr lang="pl-PL" altLang="en-US" dirty="0" err="1" smtClean="0"/>
              <a:t>Actions</a:t>
            </a:r>
            <a:r>
              <a:rPr lang="pl-PL" altLang="en-US" dirty="0" smtClean="0"/>
              <a:t> </a:t>
            </a:r>
            <a:r>
              <a:rPr lang="en-GB" altLang="en-US" dirty="0" smtClean="0"/>
              <a:t>&gt;</a:t>
            </a:r>
            <a:r>
              <a:rPr lang="pl-PL" altLang="en-US" dirty="0" smtClean="0"/>
              <a:t> Council </a:t>
            </a:r>
            <a:r>
              <a:rPr lang="pl-PL" altLang="en-US" dirty="0" err="1" smtClean="0"/>
              <a:t>Decisions</a:t>
            </a:r>
            <a:endParaRPr lang="pl-PL" altLang="en-US" dirty="0" smtClean="0"/>
          </a:p>
          <a:p>
            <a:pPr eaLnBrk="1" hangingPunct="1"/>
            <a:r>
              <a:rPr lang="pl-PL" altLang="en-US" dirty="0" err="1" smtClean="0"/>
              <a:t>Other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financial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instruments</a:t>
            </a:r>
            <a:r>
              <a:rPr lang="pl-PL" altLang="en-US" dirty="0" smtClean="0"/>
              <a:t> and </a:t>
            </a:r>
            <a:r>
              <a:rPr lang="pl-PL" altLang="en-US" dirty="0" err="1" smtClean="0"/>
              <a:t>programmes</a:t>
            </a:r>
            <a:endParaRPr lang="pl-PL" altLang="en-US" dirty="0" smtClean="0"/>
          </a:p>
          <a:p>
            <a:pPr eaLnBrk="1" hangingPunct="1"/>
            <a:r>
              <a:rPr lang="en-GB" altLang="en-US" dirty="0" smtClean="0"/>
              <a:t>S</a:t>
            </a:r>
            <a:r>
              <a:rPr lang="pl-PL" altLang="en-US" dirty="0" err="1" smtClean="0"/>
              <a:t>anctions</a:t>
            </a:r>
            <a:r>
              <a:rPr lang="en-GB" altLang="en-US" dirty="0" smtClean="0"/>
              <a:t> (UNSC Resolutions, EU autonomous</a:t>
            </a:r>
            <a:r>
              <a:rPr lang="pl-PL" altLang="en-US" dirty="0" smtClean="0"/>
              <a:t>)</a:t>
            </a:r>
          </a:p>
          <a:p>
            <a:pPr eaLnBrk="1" hangingPunct="1"/>
            <a:r>
              <a:rPr lang="pl-PL" altLang="en-US" dirty="0" err="1" smtClean="0"/>
              <a:t>Negotiations</a:t>
            </a:r>
            <a:r>
              <a:rPr lang="pl-PL" altLang="en-US" dirty="0" smtClean="0"/>
              <a:t> (EU/E3+3 with Iran</a:t>
            </a:r>
            <a:r>
              <a:rPr lang="en-GB" altLang="en-US" dirty="0" smtClean="0"/>
              <a:t> &gt; </a:t>
            </a:r>
            <a:r>
              <a:rPr lang="en-GB" altLang="en-US" dirty="0" err="1" smtClean="0"/>
              <a:t>JCPoA</a:t>
            </a:r>
            <a:r>
              <a:rPr lang="pl-PL" altLang="en-US" dirty="0" smtClean="0"/>
              <a:t>)</a:t>
            </a:r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88B39-1115-490B-BD51-5688AECFB700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5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dirty="0" err="1" smtClean="0"/>
              <a:t>Demarches</a:t>
            </a:r>
            <a:endParaRPr lang="en-GB" alt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dirty="0" smtClean="0"/>
              <a:t>To </a:t>
            </a:r>
            <a:r>
              <a:rPr lang="pl-PL" altLang="en-US" dirty="0" err="1" smtClean="0"/>
              <a:t>present</a:t>
            </a:r>
            <a:r>
              <a:rPr lang="pl-PL" altLang="en-US" dirty="0" smtClean="0"/>
              <a:t> a </a:t>
            </a:r>
            <a:r>
              <a:rPr lang="pl-PL" altLang="en-US" dirty="0" err="1" smtClean="0"/>
              <a:t>position</a:t>
            </a:r>
            <a:r>
              <a:rPr lang="pl-PL" altLang="en-US" dirty="0" smtClean="0"/>
              <a:t> and</a:t>
            </a:r>
            <a:r>
              <a:rPr lang="en-GB" altLang="en-US" dirty="0" smtClean="0"/>
              <a:t> </a:t>
            </a:r>
            <a:r>
              <a:rPr lang="pl-PL" altLang="en-US" dirty="0" err="1" smtClean="0"/>
              <a:t>encourage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or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discourage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certain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action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or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behaviour</a:t>
            </a:r>
            <a:endParaRPr lang="pl-PL" altLang="en-US" dirty="0" smtClean="0"/>
          </a:p>
          <a:p>
            <a:pPr eaLnBrk="1" hangingPunct="1"/>
            <a:r>
              <a:rPr lang="pl-PL" altLang="en-US" b="1" dirty="0" err="1" smtClean="0"/>
              <a:t>Terms</a:t>
            </a:r>
            <a:r>
              <a:rPr lang="pl-PL" altLang="en-US" b="1" dirty="0" smtClean="0"/>
              <a:t> of Reference </a:t>
            </a:r>
            <a:r>
              <a:rPr lang="pl-PL" altLang="en-US" dirty="0" err="1" smtClean="0"/>
              <a:t>developed</a:t>
            </a:r>
            <a:r>
              <a:rPr lang="pl-PL" altLang="en-US" dirty="0" smtClean="0"/>
              <a:t> and </a:t>
            </a:r>
            <a:r>
              <a:rPr lang="pl-PL" altLang="en-US" dirty="0" err="1" smtClean="0"/>
              <a:t>approved</a:t>
            </a:r>
            <a:endParaRPr lang="pl-PL" altLang="en-US" dirty="0" smtClean="0"/>
          </a:p>
          <a:p>
            <a:pPr eaLnBrk="1" hangingPunct="1"/>
            <a:r>
              <a:rPr lang="pl-PL" altLang="en-US" dirty="0" err="1" smtClean="0"/>
              <a:t>Delivered</a:t>
            </a:r>
            <a:r>
              <a:rPr lang="pl-PL" altLang="en-US" dirty="0" smtClean="0"/>
              <a:t> via a network of EU </a:t>
            </a:r>
            <a:r>
              <a:rPr lang="pl-PL" altLang="en-US" dirty="0" err="1" smtClean="0"/>
              <a:t>Delegations</a:t>
            </a:r>
            <a:r>
              <a:rPr lang="pl-PL" altLang="en-US" dirty="0" smtClean="0"/>
              <a:t> and </a:t>
            </a:r>
            <a:r>
              <a:rPr lang="pl-PL" altLang="en-US" dirty="0" err="1" smtClean="0"/>
              <a:t>Member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States</a:t>
            </a:r>
            <a:r>
              <a:rPr lang="pl-PL" altLang="en-US" dirty="0" smtClean="0"/>
              <a:t>’ </a:t>
            </a:r>
            <a:r>
              <a:rPr lang="pl-PL" altLang="en-US" dirty="0" err="1" smtClean="0"/>
              <a:t>Embassies</a:t>
            </a:r>
            <a:r>
              <a:rPr lang="pl-PL" altLang="en-US" dirty="0" smtClean="0"/>
              <a:t> (</a:t>
            </a:r>
            <a:r>
              <a:rPr lang="pl-PL" altLang="en-US" dirty="0" err="1" smtClean="0"/>
              <a:t>Presidency</a:t>
            </a:r>
            <a:r>
              <a:rPr lang="pl-PL" altLang="en-US" dirty="0" smtClean="0"/>
              <a:t>)</a:t>
            </a:r>
            <a:endParaRPr lang="en-GB" altLang="en-US" dirty="0" smtClean="0"/>
          </a:p>
          <a:p>
            <a:pPr eaLnBrk="1" hangingPunct="1"/>
            <a:r>
              <a:rPr lang="en-GB" altLang="en-US" dirty="0" smtClean="0"/>
              <a:t>2018: 4 subjects to 36 countries</a:t>
            </a:r>
          </a:p>
          <a:p>
            <a:pPr eaLnBrk="1" hangingPunct="1"/>
            <a:r>
              <a:rPr lang="en-GB" altLang="en-US" dirty="0" smtClean="0"/>
              <a:t>2019: 6 subjects to 130 countries</a:t>
            </a:r>
          </a:p>
          <a:p>
            <a:pPr eaLnBrk="1" hangingPunct="1"/>
            <a:r>
              <a:rPr lang="pl-PL" altLang="en-US" dirty="0" err="1" smtClean="0"/>
              <a:t>Examples</a:t>
            </a:r>
            <a:r>
              <a:rPr lang="pl-PL" altLang="en-US" dirty="0" smtClean="0"/>
              <a:t>: </a:t>
            </a:r>
            <a:r>
              <a:rPr lang="en-GB" altLang="en-US" dirty="0"/>
              <a:t>ATT, A-CPPNM</a:t>
            </a:r>
            <a:r>
              <a:rPr lang="en-GB" altLang="en-US" dirty="0" smtClean="0"/>
              <a:t>, CTBT, HCoC, CWC. </a:t>
            </a:r>
            <a:r>
              <a:rPr lang="pl-PL" altLang="en-US" dirty="0" smtClean="0"/>
              <a:t> </a:t>
            </a:r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F86004-898E-494D-AA02-C9A66C10612D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CFSP/NPD growth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37A03-F4F1-4082-9A1D-AFF131948661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4492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400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CFSP/NPD breakdown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37A03-F4F1-4082-9A1D-AFF131948661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783774"/>
              </p:ext>
            </p:extLst>
          </p:nvPr>
        </p:nvGraphicFramePr>
        <p:xfrm>
          <a:off x="179512" y="1351929"/>
          <a:ext cx="878497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06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CFSP/NPD breakdown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37A03-F4F1-4082-9A1D-AFF131948661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graphicFrame>
        <p:nvGraphicFramePr>
          <p:cNvPr id="8" name="Content Placeholder 7" title="NPD Council Decisions per topic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054252"/>
              </p:ext>
            </p:extLst>
          </p:nvPr>
        </p:nvGraphicFramePr>
        <p:xfrm>
          <a:off x="179512" y="1268760"/>
          <a:ext cx="878497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729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dirty="0" smtClean="0"/>
              <a:t>EU NP</a:t>
            </a:r>
            <a:r>
              <a:rPr lang="en-GB" altLang="en-US" dirty="0" smtClean="0"/>
              <a:t>D</a:t>
            </a:r>
            <a:r>
              <a:rPr lang="pl-PL" altLang="en-US" dirty="0" smtClean="0"/>
              <a:t> Consortium</a:t>
            </a:r>
            <a:endParaRPr lang="en-GB" alt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dirty="0" smtClean="0"/>
              <a:t>EU N</a:t>
            </a:r>
            <a:r>
              <a:rPr lang="en-GB" altLang="en-US" dirty="0" smtClean="0"/>
              <a:t>PD </a:t>
            </a:r>
            <a:r>
              <a:rPr lang="pl-PL" altLang="en-US" dirty="0" smtClean="0"/>
              <a:t>Consortium </a:t>
            </a:r>
            <a:r>
              <a:rPr lang="pl-PL" altLang="en-US" dirty="0" err="1" smtClean="0"/>
              <a:t>est</a:t>
            </a:r>
            <a:r>
              <a:rPr lang="en-GB" altLang="en-US" dirty="0" err="1" smtClean="0"/>
              <a:t>ablished</a:t>
            </a:r>
            <a:r>
              <a:rPr lang="pl-PL" altLang="en-US" dirty="0" smtClean="0"/>
              <a:t> </a:t>
            </a:r>
            <a:r>
              <a:rPr lang="en-GB" altLang="en-US" dirty="0" smtClean="0"/>
              <a:t>in </a:t>
            </a:r>
            <a:r>
              <a:rPr lang="pl-PL" altLang="en-US" b="1" dirty="0" smtClean="0"/>
              <a:t>2010</a:t>
            </a:r>
          </a:p>
          <a:p>
            <a:pPr eaLnBrk="1" hangingPunct="1"/>
            <a:r>
              <a:rPr lang="en-GB" altLang="en-US" dirty="0" smtClean="0"/>
              <a:t>3</a:t>
            </a:r>
            <a:r>
              <a:rPr lang="en-GB" altLang="en-US" baseline="30000" dirty="0" smtClean="0"/>
              <a:t>rd</a:t>
            </a:r>
            <a:r>
              <a:rPr lang="en-GB" altLang="en-US" dirty="0" smtClean="0"/>
              <a:t> CD (Feb.2018): 4.5 MEUR / 42 </a:t>
            </a:r>
            <a:r>
              <a:rPr lang="en-GB" altLang="en-US" dirty="0"/>
              <a:t>months</a:t>
            </a:r>
          </a:p>
          <a:p>
            <a:pPr eaLnBrk="1" hangingPunct="1"/>
            <a:r>
              <a:rPr lang="en-GB" altLang="en-US" dirty="0"/>
              <a:t>N</a:t>
            </a:r>
            <a:r>
              <a:rPr lang="en-GB" altLang="en-US" dirty="0" smtClean="0"/>
              <a:t>ow</a:t>
            </a:r>
            <a:r>
              <a:rPr lang="pl-PL" altLang="en-US" dirty="0" smtClean="0"/>
              <a:t> </a:t>
            </a:r>
            <a:r>
              <a:rPr lang="en-GB" altLang="en-US" b="1" dirty="0"/>
              <a:t>9</a:t>
            </a:r>
            <a:r>
              <a:rPr lang="pl-PL" altLang="en-US" b="1" dirty="0" smtClean="0"/>
              <a:t>0 </a:t>
            </a:r>
            <a:r>
              <a:rPr lang="pl-PL" altLang="en-US" b="1" dirty="0" err="1" smtClean="0"/>
              <a:t>think-tanks</a:t>
            </a:r>
            <a:r>
              <a:rPr lang="en-GB" altLang="en-US" dirty="0" smtClean="0"/>
              <a:t>: S</a:t>
            </a:r>
            <a:r>
              <a:rPr lang="pl-PL" altLang="en-US" dirty="0" smtClean="0"/>
              <a:t>IPRI</a:t>
            </a:r>
            <a:r>
              <a:rPr lang="en-GB" altLang="en-US" dirty="0" smtClean="0"/>
              <a:t>, </a:t>
            </a:r>
            <a:r>
              <a:rPr lang="pl-PL" altLang="en-US" dirty="0" smtClean="0"/>
              <a:t>FRS,</a:t>
            </a:r>
            <a:r>
              <a:rPr lang="en-GB" altLang="en-US" dirty="0" smtClean="0"/>
              <a:t> </a:t>
            </a:r>
            <a:r>
              <a:rPr lang="pl-PL" altLang="en-US" dirty="0" smtClean="0"/>
              <a:t>IISS,</a:t>
            </a:r>
            <a:r>
              <a:rPr lang="en-GB" altLang="en-US" dirty="0" smtClean="0"/>
              <a:t> </a:t>
            </a:r>
            <a:r>
              <a:rPr lang="pl-PL" altLang="en-US" dirty="0" smtClean="0"/>
              <a:t>PRIF</a:t>
            </a:r>
            <a:r>
              <a:rPr lang="en-GB" altLang="en-US" dirty="0" smtClean="0"/>
              <a:t>… </a:t>
            </a:r>
            <a:r>
              <a:rPr lang="pl-PL" altLang="en-US" dirty="0" smtClean="0"/>
              <a:t>Publications </a:t>
            </a:r>
            <a:r>
              <a:rPr lang="pl-PL" altLang="en-US" dirty="0" err="1" smtClean="0"/>
              <a:t>at</a:t>
            </a:r>
            <a:r>
              <a:rPr lang="pl-PL" altLang="en-US" dirty="0" smtClean="0"/>
              <a:t> </a:t>
            </a:r>
            <a:r>
              <a:rPr lang="pl-PL" altLang="en-US" u="sng" dirty="0" smtClean="0"/>
              <a:t>www.nonproliferation.eu</a:t>
            </a:r>
          </a:p>
          <a:p>
            <a:pPr eaLnBrk="1" hangingPunct="1"/>
            <a:r>
              <a:rPr lang="en-GB" altLang="en-US" dirty="0" smtClean="0"/>
              <a:t>18-19 Dec. 2018 7</a:t>
            </a:r>
            <a:r>
              <a:rPr lang="en-GB" altLang="en-US" baseline="30000" dirty="0" smtClean="0"/>
              <a:t>th</a:t>
            </a:r>
            <a:r>
              <a:rPr lang="en-GB" altLang="en-US" dirty="0"/>
              <a:t> </a:t>
            </a:r>
            <a:r>
              <a:rPr lang="en-GB" altLang="en-US" dirty="0" smtClean="0"/>
              <a:t>EU NPD Conference </a:t>
            </a:r>
            <a:r>
              <a:rPr lang="en-GB" altLang="en-US" dirty="0"/>
              <a:t> </a:t>
            </a:r>
            <a:r>
              <a:rPr lang="en-GB" altLang="en-US" dirty="0" smtClean="0"/>
              <a:t>with over 230 participants from ca 60 countries and int'l organisations incl. UN, NATO, OPCW, IAEA</a:t>
            </a:r>
          </a:p>
          <a:p>
            <a:pPr eaLnBrk="1" hangingPunct="1"/>
            <a:r>
              <a:rPr lang="en-GB" altLang="en-US" b="1" dirty="0" smtClean="0"/>
              <a:t>13-14 Dec. 2019 </a:t>
            </a:r>
            <a:r>
              <a:rPr lang="en-GB" altLang="en-US" dirty="0" smtClean="0"/>
              <a:t>8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EU NPD Conf. in Brussels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D48EFD-37AA-41E4-A189-519C13BE89C0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30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Arms export </a:t>
            </a:r>
            <a:r>
              <a:rPr lang="en-GB" altLang="en-US" dirty="0"/>
              <a:t>c</a:t>
            </a:r>
            <a:r>
              <a:rPr lang="en-GB" altLang="en-US" dirty="0" smtClean="0"/>
              <a:t>ontrol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Decisions on conventional arms export remain a </a:t>
            </a:r>
            <a:r>
              <a:rPr lang="en-GB" altLang="en-US" b="1" dirty="0" smtClean="0"/>
              <a:t>national</a:t>
            </a:r>
            <a:r>
              <a:rPr lang="en-GB" altLang="en-US" dirty="0" smtClean="0"/>
              <a:t> </a:t>
            </a:r>
            <a:r>
              <a:rPr lang="en-GB" altLang="en-US" b="1" dirty="0" smtClean="0"/>
              <a:t>prerogative</a:t>
            </a:r>
          </a:p>
          <a:p>
            <a:pPr eaLnBrk="1" hangingPunct="1"/>
            <a:r>
              <a:rPr lang="en-GB" altLang="en-US" dirty="0" smtClean="0"/>
              <a:t>EU Common Position aims for </a:t>
            </a:r>
            <a:r>
              <a:rPr lang="en-GB" altLang="en-US" b="1" dirty="0" smtClean="0"/>
              <a:t>convergence</a:t>
            </a:r>
          </a:p>
          <a:p>
            <a:pPr eaLnBrk="1" hangingPunct="1"/>
            <a:r>
              <a:rPr lang="en-GB" altLang="en-US" b="1" dirty="0" smtClean="0"/>
              <a:t>Transparency</a:t>
            </a:r>
            <a:r>
              <a:rPr lang="en-GB" altLang="en-US" dirty="0" smtClean="0"/>
              <a:t>: annual reports</a:t>
            </a:r>
          </a:p>
          <a:p>
            <a:pPr eaLnBrk="1" hangingPunct="1"/>
            <a:r>
              <a:rPr lang="en-GB" altLang="en-US" dirty="0"/>
              <a:t>COARM data base on denials</a:t>
            </a:r>
          </a:p>
          <a:p>
            <a:pPr eaLnBrk="1" hangingPunct="1"/>
            <a:r>
              <a:rPr lang="en-GB" altLang="en-US" b="1" dirty="0" smtClean="0"/>
              <a:t>Exchange of information </a:t>
            </a:r>
            <a:r>
              <a:rPr lang="en-GB" altLang="en-US" dirty="0" smtClean="0"/>
              <a:t>in COARM on sensitive destinations, denials etc.</a:t>
            </a:r>
          </a:p>
          <a:p>
            <a:pPr eaLnBrk="1" hangingPunct="1"/>
            <a:r>
              <a:rPr lang="en-GB" altLang="en-US" b="1" dirty="0" smtClean="0"/>
              <a:t>Assessments </a:t>
            </a:r>
            <a:r>
              <a:rPr lang="en-GB" altLang="en-US" dirty="0"/>
              <a:t>based on the common criteria</a:t>
            </a:r>
          </a:p>
          <a:p>
            <a:pPr eaLnBrk="1" hangingPunct="1"/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55C00-BEE1-4246-AA21-5979DD04065D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Common criteria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altLang="en-US" dirty="0" smtClean="0"/>
              <a:t>1</a:t>
            </a:r>
            <a:r>
              <a:rPr lang="en-GB" altLang="en-US" dirty="0"/>
              <a:t>) respect for </a:t>
            </a:r>
            <a:r>
              <a:rPr lang="en-GB" altLang="en-US" b="1" dirty="0" smtClean="0"/>
              <a:t>int'l obligations</a:t>
            </a:r>
            <a:r>
              <a:rPr lang="en-GB" altLang="en-US" dirty="0"/>
              <a:t>, </a:t>
            </a:r>
            <a:r>
              <a:rPr lang="en-GB" altLang="en-US" dirty="0" err="1"/>
              <a:t>eg</a:t>
            </a:r>
            <a:r>
              <a:rPr lang="en-GB" altLang="en-US" dirty="0"/>
              <a:t>. UNSCR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2</a:t>
            </a:r>
            <a:r>
              <a:rPr lang="en-GB" altLang="en-US" dirty="0"/>
              <a:t>) respect for </a:t>
            </a:r>
            <a:r>
              <a:rPr lang="en-GB" altLang="en-US" b="1" dirty="0"/>
              <a:t>human </a:t>
            </a:r>
            <a:r>
              <a:rPr lang="en-GB" altLang="en-US" b="1" dirty="0" smtClean="0"/>
              <a:t>rights</a:t>
            </a:r>
            <a:r>
              <a:rPr lang="en-GB" altLang="en-US" dirty="0"/>
              <a:t>, IHL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3</a:t>
            </a:r>
            <a:r>
              <a:rPr lang="en-GB" altLang="en-US" dirty="0"/>
              <a:t>) </a:t>
            </a:r>
            <a:r>
              <a:rPr lang="en-GB" altLang="en-US" b="1" dirty="0"/>
              <a:t>internal</a:t>
            </a:r>
            <a:r>
              <a:rPr lang="en-GB" altLang="en-US" dirty="0"/>
              <a:t> situation, armed conflicts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4</a:t>
            </a:r>
            <a:r>
              <a:rPr lang="en-GB" altLang="en-US" dirty="0"/>
              <a:t>) </a:t>
            </a:r>
            <a:r>
              <a:rPr lang="en-GB" altLang="en-US" b="1" dirty="0"/>
              <a:t>regional</a:t>
            </a:r>
            <a:r>
              <a:rPr lang="en-GB" altLang="en-US" dirty="0"/>
              <a:t> peace, security and </a:t>
            </a:r>
            <a:r>
              <a:rPr lang="en-GB" altLang="en-US" dirty="0" smtClean="0"/>
              <a:t>stability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5) attitude to </a:t>
            </a:r>
            <a:r>
              <a:rPr lang="en-GB" altLang="en-US" b="1" dirty="0" smtClean="0"/>
              <a:t>terrorism</a:t>
            </a:r>
            <a:r>
              <a:rPr lang="en-GB" altLang="en-US" dirty="0" smtClean="0"/>
              <a:t>, other behaviour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6) National </a:t>
            </a:r>
            <a:r>
              <a:rPr lang="en-GB" altLang="en-US" b="1" dirty="0" smtClean="0"/>
              <a:t>security</a:t>
            </a:r>
            <a:r>
              <a:rPr lang="en-GB" altLang="en-US" dirty="0" smtClean="0"/>
              <a:t> of MS and allies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7) </a:t>
            </a:r>
            <a:r>
              <a:rPr lang="en-GB" altLang="en-US" b="1" dirty="0" smtClean="0"/>
              <a:t>Risk of diversion </a:t>
            </a:r>
            <a:r>
              <a:rPr lang="en-GB" altLang="en-US" dirty="0" smtClean="0"/>
              <a:t>(e.g. use of </a:t>
            </a:r>
            <a:r>
              <a:rPr lang="en-GB" altLang="en-US" dirty="0" err="1" smtClean="0"/>
              <a:t>iTrace</a:t>
            </a:r>
            <a:r>
              <a:rPr lang="en-GB" altLang="en-US" dirty="0" smtClean="0"/>
              <a:t>)</a:t>
            </a:r>
            <a:endParaRPr lang="en-GB" altLang="en-US" b="1" dirty="0" smtClean="0"/>
          </a:p>
          <a:p>
            <a:pPr marL="0" indent="0" eaLnBrk="1" hangingPunct="1">
              <a:buNone/>
            </a:pPr>
            <a:r>
              <a:rPr lang="en-GB" altLang="en-US" dirty="0" smtClean="0"/>
              <a:t>8) Compatibility with econ and tech </a:t>
            </a:r>
            <a:r>
              <a:rPr lang="en-GB" altLang="en-US" b="1" dirty="0" smtClean="0"/>
              <a:t>capacity</a:t>
            </a:r>
            <a:endParaRPr lang="en-GB" altLang="en-US" b="1" dirty="0"/>
          </a:p>
          <a:p>
            <a:pPr eaLnBrk="1" hangingPunct="1"/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55C00-BEE1-4246-AA21-5979DD04065D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6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mtClean="0"/>
              <a:t>Overview</a:t>
            </a:r>
            <a:endParaRPr lang="en-GB" alt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dirty="0" smtClean="0"/>
              <a:t>EU </a:t>
            </a:r>
            <a:r>
              <a:rPr lang="en-GB" altLang="en-US" dirty="0"/>
              <a:t>strategic and policy documents </a:t>
            </a:r>
          </a:p>
          <a:p>
            <a:pPr eaLnBrk="1" hangingPunct="1"/>
            <a:r>
              <a:rPr lang="en-GB" altLang="en-US" dirty="0" smtClean="0"/>
              <a:t>EU </a:t>
            </a:r>
            <a:r>
              <a:rPr lang="en-GB" altLang="en-US" dirty="0"/>
              <a:t>policies and principles</a:t>
            </a:r>
          </a:p>
          <a:p>
            <a:pPr eaLnBrk="1" hangingPunct="1"/>
            <a:r>
              <a:rPr lang="en-GB" altLang="en-US" dirty="0" smtClean="0"/>
              <a:t>EU Institutions, including EEAS</a:t>
            </a:r>
            <a:endParaRPr lang="en-GB" altLang="en-US" dirty="0"/>
          </a:p>
          <a:p>
            <a:pPr eaLnBrk="1" hangingPunct="1"/>
            <a:r>
              <a:rPr lang="en-GB" altLang="en-US" dirty="0" smtClean="0"/>
              <a:t>Tools and instruments available to EU</a:t>
            </a:r>
          </a:p>
          <a:p>
            <a:pPr eaLnBrk="1" hangingPunct="1"/>
            <a:r>
              <a:rPr lang="en-GB" altLang="en-US" dirty="0" smtClean="0"/>
              <a:t>Examples of EU actions on NPD issues</a:t>
            </a:r>
          </a:p>
          <a:p>
            <a:pPr eaLnBrk="1" hangingPunct="1"/>
            <a:r>
              <a:rPr lang="en-GB" altLang="en-US" dirty="0" smtClean="0"/>
              <a:t>EU support for UNSG's Disarmament Agenda</a:t>
            </a:r>
          </a:p>
          <a:p>
            <a:pPr eaLnBrk="1" hangingPunct="1"/>
            <a:r>
              <a:rPr lang="en-GB" altLang="en-US" dirty="0" smtClean="0"/>
              <a:t>Main challenges for future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30CEB-B021-43E2-B6EA-88C7BBA618E0}" type="slidenum">
              <a:rPr lang="en-GB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A multilateral event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UN </a:t>
            </a:r>
            <a:r>
              <a:rPr lang="en-GB" altLang="en-US" b="1" dirty="0" err="1" smtClean="0"/>
              <a:t>PoA</a:t>
            </a:r>
            <a:r>
              <a:rPr lang="en-GB" altLang="en-US" b="1" dirty="0" smtClean="0"/>
              <a:t> on SALW </a:t>
            </a:r>
            <a:r>
              <a:rPr lang="en-GB" altLang="en-US" b="1" dirty="0"/>
              <a:t>RevCon3 </a:t>
            </a:r>
            <a:r>
              <a:rPr lang="en-GB" altLang="en-US" b="1" dirty="0" smtClean="0"/>
              <a:t>(June 2018)</a:t>
            </a:r>
          </a:p>
          <a:p>
            <a:pPr eaLnBrk="1" hangingPunct="1"/>
            <a:r>
              <a:rPr lang="en-GB" altLang="en-US" b="1" dirty="0" smtClean="0"/>
              <a:t>Council Decision </a:t>
            </a:r>
            <a:r>
              <a:rPr lang="en-GB" altLang="en-US" dirty="0" smtClean="0"/>
              <a:t>(Apr 2017): funding thematic seminars, regional consultations, participation</a:t>
            </a:r>
          </a:p>
          <a:p>
            <a:pPr eaLnBrk="1" hangingPunct="1"/>
            <a:r>
              <a:rPr lang="en-GB" altLang="en-US" b="1" dirty="0" smtClean="0"/>
              <a:t>Council Conclusions </a:t>
            </a:r>
            <a:r>
              <a:rPr lang="en-GB" altLang="en-US" dirty="0" smtClean="0"/>
              <a:t>(May 2018): EU positions</a:t>
            </a:r>
          </a:p>
          <a:p>
            <a:pPr eaLnBrk="1" hangingPunct="1"/>
            <a:r>
              <a:rPr lang="en-GB" altLang="en-US" dirty="0" smtClean="0"/>
              <a:t>Joint Communication on SALW (June 2018)</a:t>
            </a:r>
          </a:p>
          <a:p>
            <a:pPr eaLnBrk="1" hangingPunct="1"/>
            <a:r>
              <a:rPr lang="en-GB" altLang="en-US" b="1" dirty="0" smtClean="0"/>
              <a:t>Demarches</a:t>
            </a:r>
            <a:r>
              <a:rPr lang="en-GB" altLang="en-US" dirty="0" smtClean="0"/>
              <a:t> to encourage participation</a:t>
            </a:r>
          </a:p>
          <a:p>
            <a:pPr eaLnBrk="1" hangingPunct="1"/>
            <a:r>
              <a:rPr lang="en-GB" altLang="en-US" b="1" dirty="0" smtClean="0"/>
              <a:t>3 working papers, 5 statements, side-events</a:t>
            </a:r>
          </a:p>
          <a:p>
            <a:pPr eaLnBrk="1" hangingPunct="1"/>
            <a:r>
              <a:rPr lang="en-GB" altLang="en-US" dirty="0" smtClean="0"/>
              <a:t>Many EU priorities reflected in the outcome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55C00-BEE1-4246-AA21-5979DD04065D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6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EU and UNSG's Agenda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UNSG's Agenda for Disarmament</a:t>
            </a:r>
          </a:p>
          <a:p>
            <a:pPr marL="0" indent="0" eaLnBrk="1" hangingPunct="1">
              <a:buNone/>
            </a:pPr>
            <a:r>
              <a:rPr lang="en-GB" altLang="en-US" i="1" dirty="0"/>
              <a:t> </a:t>
            </a:r>
            <a:r>
              <a:rPr lang="en-GB" altLang="en-US" i="1" dirty="0" smtClean="0"/>
              <a:t>   Securing Our Common Future</a:t>
            </a:r>
          </a:p>
          <a:p>
            <a:pPr marL="0" indent="0" eaLnBrk="1" hangingPunct="1">
              <a:buNone/>
            </a:pPr>
            <a:r>
              <a:rPr lang="en-GB" altLang="en-US" b="1" dirty="0" smtClean="0"/>
              <a:t>May 2019 </a:t>
            </a:r>
            <a:r>
              <a:rPr lang="en-GB" altLang="en-US" dirty="0" smtClean="0"/>
              <a:t>EU declared </a:t>
            </a:r>
            <a:r>
              <a:rPr lang="en-GB" altLang="en-US" b="1" dirty="0" smtClean="0"/>
              <a:t>support</a:t>
            </a:r>
            <a:r>
              <a:rPr lang="en-GB" altLang="en-US" dirty="0" smtClean="0"/>
              <a:t> for </a:t>
            </a:r>
            <a:r>
              <a:rPr lang="en-GB" altLang="en-US" b="1" dirty="0" smtClean="0"/>
              <a:t>four</a:t>
            </a:r>
            <a:r>
              <a:rPr lang="en-GB" altLang="en-US" dirty="0" smtClean="0"/>
              <a:t> actions: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4: Bring CTBT into force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7: Conclude a treaty banning fissile materials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9: Restore respect for the norm against CW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22: Secure excessive and poorly maintained        stockpiles of conventional weapons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55C00-BEE1-4246-AA21-5979DD04065D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41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EU and UNSG's Agenda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altLang="en-US" b="1" dirty="0" smtClean="0"/>
              <a:t>December</a:t>
            </a:r>
            <a:r>
              <a:rPr lang="en-GB" altLang="en-US" dirty="0" smtClean="0"/>
              <a:t> </a:t>
            </a:r>
            <a:r>
              <a:rPr lang="en-GB" altLang="en-US" b="1" dirty="0" smtClean="0"/>
              <a:t>2019 </a:t>
            </a:r>
            <a:r>
              <a:rPr lang="en-GB" altLang="en-US" dirty="0" smtClean="0"/>
              <a:t>support for </a:t>
            </a:r>
            <a:r>
              <a:rPr lang="en-GB" altLang="en-US" b="1" dirty="0" smtClean="0"/>
              <a:t>six more </a:t>
            </a:r>
            <a:r>
              <a:rPr lang="en-GB" altLang="en-US" dirty="0" smtClean="0"/>
              <a:t>actions:</a:t>
            </a:r>
          </a:p>
          <a:p>
            <a:pPr marL="0" indent="0" eaLnBrk="1" hangingPunct="1">
              <a:buNone/>
            </a:pPr>
            <a:r>
              <a:rPr lang="en-GB" altLang="en-US" dirty="0"/>
              <a:t>8</a:t>
            </a:r>
            <a:r>
              <a:rPr lang="en-GB" altLang="en-US" dirty="0" smtClean="0"/>
              <a:t>: Develop nuclear disarmament verification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10: Readiness to investigate alleged use of BW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34: Ensure financial stability of treaty support mechanisms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35: Increase engagement with regional orgs.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36-37: Full and equal participation of women in decision-making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55C00-BEE1-4246-AA21-5979DD04065D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05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mtClean="0"/>
              <a:t>Main challenges</a:t>
            </a:r>
            <a:endParaRPr lang="en-GB" alt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Onslaught on </a:t>
            </a:r>
            <a:r>
              <a:rPr lang="en-GB" altLang="en-US" b="1" dirty="0"/>
              <a:t>multilateralism </a:t>
            </a:r>
            <a:r>
              <a:rPr lang="en-GB" altLang="en-US" dirty="0"/>
              <a:t>from many dir.</a:t>
            </a:r>
            <a:endParaRPr lang="en-GB" altLang="en-US" b="1" dirty="0"/>
          </a:p>
          <a:p>
            <a:pPr eaLnBrk="1" hangingPunct="1"/>
            <a:r>
              <a:rPr lang="en-GB" altLang="en-US" dirty="0" smtClean="0"/>
              <a:t>Worsening </a:t>
            </a:r>
            <a:r>
              <a:rPr lang="en-GB" altLang="en-US" b="1" dirty="0" smtClean="0"/>
              <a:t>security</a:t>
            </a:r>
            <a:r>
              <a:rPr lang="en-GB" altLang="en-US" dirty="0" smtClean="0"/>
              <a:t> environment, reactions?</a:t>
            </a:r>
          </a:p>
          <a:p>
            <a:pPr eaLnBrk="1" hangingPunct="1"/>
            <a:r>
              <a:rPr lang="pl-PL" altLang="en-US" dirty="0" err="1" smtClean="0"/>
              <a:t>Maintaining</a:t>
            </a:r>
            <a:r>
              <a:rPr lang="pl-PL" altLang="en-US" dirty="0" smtClean="0"/>
              <a:t> </a:t>
            </a:r>
            <a:r>
              <a:rPr lang="pl-PL" altLang="en-US" b="1" dirty="0"/>
              <a:t>unity</a:t>
            </a:r>
            <a:r>
              <a:rPr lang="pl-PL" altLang="en-US" dirty="0"/>
              <a:t> in face of </a:t>
            </a:r>
            <a:r>
              <a:rPr lang="pl-PL" altLang="en-US" dirty="0" err="1"/>
              <a:t>growing</a:t>
            </a:r>
            <a:r>
              <a:rPr lang="pl-PL" altLang="en-US" dirty="0"/>
              <a:t> </a:t>
            </a:r>
            <a:r>
              <a:rPr lang="pl-PL" altLang="en-US" dirty="0" err="1"/>
              <a:t>global</a:t>
            </a:r>
            <a:r>
              <a:rPr lang="pl-PL" altLang="en-US" dirty="0"/>
              <a:t> </a:t>
            </a:r>
            <a:r>
              <a:rPr lang="pl-PL" altLang="en-US" dirty="0" err="1" smtClean="0"/>
              <a:t>divisions</a:t>
            </a:r>
            <a:r>
              <a:rPr lang="en-GB" altLang="en-US" dirty="0" smtClean="0"/>
              <a:t>, especially </a:t>
            </a:r>
            <a:r>
              <a:rPr lang="pl-PL" altLang="en-US" dirty="0" smtClean="0"/>
              <a:t>on </a:t>
            </a:r>
            <a:r>
              <a:rPr lang="en-GB" altLang="en-US" dirty="0"/>
              <a:t>nuclear </a:t>
            </a:r>
            <a:r>
              <a:rPr lang="pl-PL" altLang="en-US" dirty="0"/>
              <a:t>NPD </a:t>
            </a:r>
            <a:r>
              <a:rPr lang="pl-PL" altLang="en-US" dirty="0" err="1"/>
              <a:t>issues</a:t>
            </a:r>
            <a:endParaRPr lang="pl-PL" altLang="en-US" dirty="0"/>
          </a:p>
          <a:p>
            <a:pPr eaLnBrk="1" hangingPunct="1"/>
            <a:r>
              <a:rPr lang="pl-PL" altLang="en-US" dirty="0" err="1" smtClean="0"/>
              <a:t>Maintaining</a:t>
            </a:r>
            <a:r>
              <a:rPr lang="pl-PL" altLang="en-US" dirty="0" smtClean="0"/>
              <a:t> </a:t>
            </a:r>
            <a:r>
              <a:rPr lang="pl-PL" altLang="en-US" b="1" dirty="0" err="1" smtClean="0"/>
              <a:t>cohesion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among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various</a:t>
            </a:r>
            <a:r>
              <a:rPr lang="pl-PL" altLang="en-US" dirty="0" smtClean="0"/>
              <a:t> </a:t>
            </a:r>
            <a:r>
              <a:rPr lang="fr-BE" altLang="en-US" dirty="0" smtClean="0"/>
              <a:t>EU </a:t>
            </a:r>
            <a:r>
              <a:rPr lang="fr-BE" altLang="en-US" dirty="0" err="1" smtClean="0"/>
              <a:t>political</a:t>
            </a:r>
            <a:r>
              <a:rPr lang="fr-BE" altLang="en-US" dirty="0" smtClean="0"/>
              <a:t> and </a:t>
            </a:r>
            <a:r>
              <a:rPr lang="fr-BE" altLang="en-US" dirty="0" err="1" smtClean="0"/>
              <a:t>financial</a:t>
            </a:r>
            <a:r>
              <a:rPr lang="fr-BE" altLang="en-US" dirty="0" smtClean="0"/>
              <a:t> </a:t>
            </a:r>
            <a:r>
              <a:rPr lang="pl-PL" altLang="en-US" dirty="0" err="1" smtClean="0"/>
              <a:t>instruments</a:t>
            </a:r>
            <a:endParaRPr lang="pl-PL" altLang="en-US" dirty="0" smtClean="0"/>
          </a:p>
          <a:p>
            <a:pPr eaLnBrk="1" hangingPunct="1"/>
            <a:r>
              <a:rPr lang="pl-PL" altLang="en-US" dirty="0" err="1" smtClean="0"/>
              <a:t>Ensuring</a:t>
            </a:r>
            <a:r>
              <a:rPr lang="pl-PL" altLang="en-US" dirty="0" smtClean="0"/>
              <a:t> </a:t>
            </a:r>
            <a:r>
              <a:rPr lang="pl-PL" altLang="en-US" b="1" dirty="0" err="1" smtClean="0"/>
              <a:t>relevance</a:t>
            </a:r>
            <a:r>
              <a:rPr lang="pl-PL" altLang="en-US" dirty="0" smtClean="0"/>
              <a:t> </a:t>
            </a:r>
            <a:r>
              <a:rPr lang="en-GB" altLang="en-US" dirty="0" smtClean="0"/>
              <a:t>in view of </a:t>
            </a:r>
            <a:r>
              <a:rPr lang="en-GB" altLang="en-US" dirty="0" err="1" smtClean="0"/>
              <a:t>techn</a:t>
            </a:r>
            <a:r>
              <a:rPr lang="en-GB" altLang="en-US" dirty="0" smtClean="0"/>
              <a:t>. change</a:t>
            </a:r>
            <a:endParaRPr lang="pl-PL" altLang="en-US" dirty="0" smtClean="0"/>
          </a:p>
          <a:p>
            <a:pPr eaLnBrk="1" hangingPunct="1"/>
            <a:r>
              <a:rPr lang="en-GB" altLang="en-US" dirty="0" smtClean="0"/>
              <a:t>D</a:t>
            </a:r>
            <a:r>
              <a:rPr lang="pl-PL" altLang="en-US" dirty="0" err="1" smtClean="0"/>
              <a:t>eepening</a:t>
            </a:r>
            <a:r>
              <a:rPr lang="pl-PL" altLang="en-US" dirty="0" smtClean="0"/>
              <a:t> </a:t>
            </a:r>
            <a:r>
              <a:rPr lang="pl-PL" altLang="en-US" b="1" dirty="0" err="1" smtClean="0"/>
              <a:t>cooperation</a:t>
            </a:r>
            <a:r>
              <a:rPr lang="pl-PL" altLang="en-US" dirty="0" smtClean="0"/>
              <a:t> with non-EU</a:t>
            </a:r>
            <a:r>
              <a:rPr lang="en-GB" altLang="en-US" dirty="0" smtClean="0"/>
              <a:t> partners</a:t>
            </a:r>
            <a:endParaRPr lang="pl-PL" altLang="en-US" dirty="0" smtClean="0"/>
          </a:p>
          <a:p>
            <a:pPr eaLnBrk="1" hangingPunct="1"/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A3E62-E374-4F91-A9D5-853D5EFA3918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45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Contact details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800" dirty="0" smtClean="0"/>
              <a:t>E-mail: NonProliferation-Disarm@eeas.europa.eu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55C00-BEE1-4246-AA21-5979DD04065D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pic>
        <p:nvPicPr>
          <p:cNvPr id="3074" name="Picture 2" descr="C:\Users\iBylicja\AppData\Local\Microsoft\Windows\Temporary Internet Files\Content.Outlook\ZSL3QVCH\Contact-Thank-You-Slides_C0076_053_c01_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64904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62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dirty="0" smtClean="0"/>
              <a:t>EU </a:t>
            </a:r>
            <a:r>
              <a:rPr lang="en-GB" altLang="en-US" dirty="0"/>
              <a:t>D</a:t>
            </a:r>
            <a:r>
              <a:rPr lang="en-GB" altLang="en-US" dirty="0" smtClean="0"/>
              <a:t>ocuments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EU Global Strategy </a:t>
            </a:r>
            <a:r>
              <a:rPr lang="en-GB" altLang="en-US" dirty="0" smtClean="0"/>
              <a:t>(2016) replacing the </a:t>
            </a:r>
            <a:r>
              <a:rPr lang="pl-PL" altLang="en-US" dirty="0" smtClean="0"/>
              <a:t>European Security </a:t>
            </a:r>
            <a:r>
              <a:rPr lang="pl-PL" altLang="en-US" dirty="0" err="1" smtClean="0"/>
              <a:t>Strategy</a:t>
            </a:r>
            <a:r>
              <a:rPr lang="pl-PL" altLang="en-US" dirty="0" smtClean="0"/>
              <a:t> (2003)</a:t>
            </a:r>
          </a:p>
          <a:p>
            <a:pPr eaLnBrk="1" hangingPunct="1"/>
            <a:r>
              <a:rPr lang="pl-PL" altLang="en-US" b="1" dirty="0" smtClean="0"/>
              <a:t>EU </a:t>
            </a:r>
            <a:r>
              <a:rPr lang="pl-PL" altLang="en-US" b="1" dirty="0" err="1" smtClean="0"/>
              <a:t>Strategy</a:t>
            </a:r>
            <a:r>
              <a:rPr lang="pl-PL" altLang="en-US" b="1" dirty="0" smtClean="0"/>
              <a:t> </a:t>
            </a:r>
            <a:r>
              <a:rPr lang="pl-PL" altLang="en-US" b="1" dirty="0" err="1" smtClean="0"/>
              <a:t>against</a:t>
            </a:r>
            <a:r>
              <a:rPr lang="pl-PL" altLang="en-US" b="1" dirty="0" smtClean="0"/>
              <a:t> </a:t>
            </a:r>
            <a:r>
              <a:rPr lang="fr-BE" altLang="en-US" b="1" dirty="0" smtClean="0"/>
              <a:t>WMD </a:t>
            </a:r>
            <a:r>
              <a:rPr lang="pl-PL" altLang="en-US" dirty="0" err="1" smtClean="0"/>
              <a:t>proliferation</a:t>
            </a:r>
            <a:r>
              <a:rPr lang="pl-PL" altLang="en-US" dirty="0" smtClean="0"/>
              <a:t> </a:t>
            </a:r>
            <a:r>
              <a:rPr lang="fr-BE" altLang="en-US" dirty="0" smtClean="0"/>
              <a:t>(2003)</a:t>
            </a:r>
            <a:endParaRPr lang="pl-PL" altLang="en-US" dirty="0" smtClean="0"/>
          </a:p>
          <a:p>
            <a:pPr eaLnBrk="1" hangingPunct="1"/>
            <a:r>
              <a:rPr lang="en-GB" altLang="en-US" b="1" dirty="0" smtClean="0"/>
              <a:t>EU Strategy against illicit Firearms and </a:t>
            </a:r>
            <a:r>
              <a:rPr lang="pl-PL" altLang="en-US" b="1" dirty="0" smtClean="0"/>
              <a:t>SALW </a:t>
            </a:r>
            <a:r>
              <a:rPr lang="en-GB" altLang="en-US" dirty="0" smtClean="0"/>
              <a:t>(2018, replacing EU SALW Strategy from 2005)</a:t>
            </a:r>
          </a:p>
          <a:p>
            <a:pPr eaLnBrk="1" hangingPunct="1"/>
            <a:r>
              <a:rPr lang="en-GB" altLang="en-US" b="1" dirty="0" smtClean="0"/>
              <a:t>EU Common Position on arms exports </a:t>
            </a:r>
            <a:r>
              <a:rPr lang="en-GB" altLang="en-US" dirty="0" smtClean="0"/>
              <a:t>(2008, latest review 2019)</a:t>
            </a:r>
            <a:endParaRPr lang="pl-PL" altLang="en-US" dirty="0" smtClean="0"/>
          </a:p>
          <a:p>
            <a:pPr eaLnBrk="1" hangingPunct="1"/>
            <a:r>
              <a:rPr lang="pl-PL" altLang="en-US" b="1" dirty="0"/>
              <a:t>CBRN Action Plan</a:t>
            </a:r>
            <a:r>
              <a:rPr lang="en-GB" altLang="en-US" b="1" dirty="0"/>
              <a:t> </a:t>
            </a:r>
            <a:r>
              <a:rPr lang="en-GB" altLang="en-US" dirty="0"/>
              <a:t>(</a:t>
            </a:r>
            <a:r>
              <a:rPr lang="en-GB" altLang="en-US" dirty="0" smtClean="0"/>
              <a:t>2009), </a:t>
            </a:r>
            <a:r>
              <a:rPr lang="en-GB" altLang="en-US" b="1" dirty="0" smtClean="0"/>
              <a:t>CT</a:t>
            </a:r>
            <a:r>
              <a:rPr lang="en-GB" altLang="en-US" dirty="0" smtClean="0"/>
              <a:t> and other docs.</a:t>
            </a:r>
            <a:endParaRPr lang="fr-B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0F6F6-1B9B-4CA6-AA37-57EA6F58D75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dirty="0" err="1" smtClean="0"/>
              <a:t>Key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threats</a:t>
            </a:r>
            <a:r>
              <a:rPr lang="en-GB" altLang="en-US" dirty="0" smtClean="0"/>
              <a:t> since 2003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b="1" smtClean="0"/>
              <a:t>Terrorism</a:t>
            </a:r>
            <a:r>
              <a:rPr lang="pl-PL" altLang="en-US" smtClean="0"/>
              <a:t> (WMD „most frightening scenario”)</a:t>
            </a:r>
          </a:p>
          <a:p>
            <a:pPr eaLnBrk="1" hangingPunct="1"/>
            <a:r>
              <a:rPr lang="pl-PL" altLang="en-US" b="1" smtClean="0"/>
              <a:t>Proliferation</a:t>
            </a:r>
            <a:r>
              <a:rPr lang="pl-PL" altLang="en-US" smtClean="0"/>
              <a:t> of WMD („potentially the greatest threat to our security”)</a:t>
            </a:r>
          </a:p>
          <a:p>
            <a:pPr eaLnBrk="1" hangingPunct="1"/>
            <a:r>
              <a:rPr lang="pl-PL" altLang="en-US" b="1" smtClean="0"/>
              <a:t>Regional conflicts </a:t>
            </a:r>
            <a:r>
              <a:rPr lang="pl-PL" altLang="en-US" smtClean="0"/>
              <a:t>(„Regional insecurity can fuel the demand for WMD”)</a:t>
            </a:r>
          </a:p>
          <a:p>
            <a:pPr eaLnBrk="1" hangingPunct="1"/>
            <a:r>
              <a:rPr lang="pl-PL" altLang="en-US" b="1" smtClean="0"/>
              <a:t>State failure</a:t>
            </a:r>
            <a:r>
              <a:rPr lang="pl-PL" altLang="en-US" smtClean="0"/>
              <a:t> (link to org.crime, terrorism)</a:t>
            </a:r>
            <a:endParaRPr lang="pl-PL" altLang="en-US" b="1" smtClean="0"/>
          </a:p>
          <a:p>
            <a:pPr eaLnBrk="1" hangingPunct="1"/>
            <a:r>
              <a:rPr lang="pl-PL" altLang="en-US" b="1" smtClean="0"/>
              <a:t>Organized crime </a:t>
            </a:r>
            <a:r>
              <a:rPr lang="pl-PL" altLang="en-US" smtClean="0"/>
              <a:t>(including cross-border trafficking in arms, links to terrorism)</a:t>
            </a:r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A8B5E-6A17-4BDC-87AF-0CC2E5E68AA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EU Global Strategy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"Shared Vision, Common Action: A Stronger Europe: A Global Strategy for the European Union's Foreign and Security Policy"</a:t>
            </a:r>
          </a:p>
          <a:p>
            <a:pPr eaLnBrk="1" hangingPunct="1"/>
            <a:r>
              <a:rPr lang="en-GB" altLang="en-US" smtClean="0"/>
              <a:t>Presented in </a:t>
            </a:r>
            <a:r>
              <a:rPr lang="en-GB" altLang="en-US" b="1" smtClean="0"/>
              <a:t>June 2016 </a:t>
            </a:r>
            <a:r>
              <a:rPr lang="en-GB" altLang="en-US" smtClean="0"/>
              <a:t>(previous Dec. 2003)</a:t>
            </a:r>
          </a:p>
          <a:p>
            <a:pPr eaLnBrk="1" hangingPunct="1"/>
            <a:r>
              <a:rPr lang="en-GB" altLang="en-US" smtClean="0"/>
              <a:t>Need to revise existing sectoral strategies as well as devise and implement new thematic or geographic strategies</a:t>
            </a:r>
          </a:p>
          <a:p>
            <a:pPr eaLnBrk="1" hangingPunct="1"/>
            <a:r>
              <a:rPr lang="en-GB" altLang="en-US" smtClean="0"/>
              <a:t>Timeframe 5-7 years, periodic reviews</a:t>
            </a:r>
            <a:endParaRPr lang="pl-PL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8C458-689A-4122-BB43-96E4A469F2E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78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EUGS: shared interests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Peace and security </a:t>
            </a:r>
            <a:r>
              <a:rPr lang="en-GB" altLang="en-US" dirty="0" smtClean="0"/>
              <a:t>for citizens and territory</a:t>
            </a:r>
          </a:p>
          <a:p>
            <a:pPr eaLnBrk="1" hangingPunct="1"/>
            <a:r>
              <a:rPr lang="en-GB" altLang="en-US" b="1" dirty="0" smtClean="0"/>
              <a:t>Prosperity</a:t>
            </a:r>
            <a:r>
              <a:rPr lang="en-GB" altLang="en-US" dirty="0" smtClean="0"/>
              <a:t>: promoting growth, jobs, equality, safe and healthy environment</a:t>
            </a:r>
          </a:p>
          <a:p>
            <a:pPr eaLnBrk="1" hangingPunct="1"/>
            <a:r>
              <a:rPr lang="en-GB" altLang="en-US" b="1" dirty="0" smtClean="0"/>
              <a:t>Democracy</a:t>
            </a:r>
            <a:r>
              <a:rPr lang="en-GB" altLang="en-US" dirty="0" smtClean="0"/>
              <a:t>: human rights, fundamental freedoms, rule of law, justice, solidarity, equality, non-discrimination, pluralism, respect for diversity</a:t>
            </a:r>
          </a:p>
          <a:p>
            <a:pPr eaLnBrk="1" hangingPunct="1"/>
            <a:r>
              <a:rPr lang="en-GB" altLang="en-US" dirty="0" smtClean="0"/>
              <a:t>A </a:t>
            </a:r>
            <a:r>
              <a:rPr lang="en-GB" altLang="en-US" b="1" dirty="0" smtClean="0"/>
              <a:t>rules-based </a:t>
            </a:r>
            <a:r>
              <a:rPr lang="en-GB" altLang="en-US" b="1" dirty="0"/>
              <a:t>g</a:t>
            </a:r>
            <a:r>
              <a:rPr lang="en-GB" altLang="en-US" b="1" dirty="0" smtClean="0"/>
              <a:t>lobal </a:t>
            </a:r>
            <a:r>
              <a:rPr lang="en-GB" altLang="en-US" b="1" dirty="0"/>
              <a:t>o</a:t>
            </a:r>
            <a:r>
              <a:rPr lang="en-GB" altLang="en-US" b="1" dirty="0" smtClean="0"/>
              <a:t>rder</a:t>
            </a:r>
            <a:endParaRPr lang="pl-PL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85B55E-21AC-40CE-B2DA-40D28396FEE5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6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EUGS: global </a:t>
            </a:r>
            <a:r>
              <a:rPr lang="en-GB" altLang="en-US" dirty="0"/>
              <a:t>o</a:t>
            </a:r>
            <a:r>
              <a:rPr lang="en-GB" altLang="en-US" dirty="0" smtClean="0"/>
              <a:t>rder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A </a:t>
            </a:r>
            <a:r>
              <a:rPr lang="en-GB" altLang="en-US" b="1" dirty="0" smtClean="0"/>
              <a:t>rules-based </a:t>
            </a:r>
            <a:r>
              <a:rPr lang="en-GB" altLang="en-US" dirty="0"/>
              <a:t>g</a:t>
            </a:r>
            <a:r>
              <a:rPr lang="en-GB" altLang="en-US" dirty="0" smtClean="0"/>
              <a:t>lobal </a:t>
            </a:r>
            <a:r>
              <a:rPr lang="en-GB" altLang="en-US" dirty="0"/>
              <a:t>o</a:t>
            </a:r>
            <a:r>
              <a:rPr lang="en-GB" altLang="en-US" dirty="0" smtClean="0"/>
              <a:t>rder</a:t>
            </a:r>
          </a:p>
          <a:p>
            <a:pPr eaLnBrk="1" hangingPunct="1"/>
            <a:r>
              <a:rPr lang="en-GB" altLang="en-US" b="1" dirty="0" smtClean="0"/>
              <a:t>Multilateralism </a:t>
            </a:r>
            <a:r>
              <a:rPr lang="en-GB" altLang="en-US" dirty="0" smtClean="0"/>
              <a:t>as key principle, </a:t>
            </a:r>
            <a:r>
              <a:rPr lang="en-GB" altLang="en-US" b="1" dirty="0" smtClean="0"/>
              <a:t>UN </a:t>
            </a:r>
            <a:r>
              <a:rPr lang="en-GB" altLang="en-US" dirty="0" smtClean="0"/>
              <a:t>at its core</a:t>
            </a:r>
          </a:p>
          <a:p>
            <a:pPr eaLnBrk="1" hangingPunct="1"/>
            <a:r>
              <a:rPr lang="en-GB" altLang="en-US" dirty="0" smtClean="0"/>
              <a:t>Grounded in </a:t>
            </a:r>
            <a:r>
              <a:rPr lang="en-GB" altLang="en-US" b="1" dirty="0" smtClean="0"/>
              <a:t>international law</a:t>
            </a:r>
            <a:r>
              <a:rPr lang="en-GB" altLang="en-US" dirty="0" smtClean="0"/>
              <a:t>, incl. the UN Charter and Universal Decl. of Human </a:t>
            </a:r>
            <a:r>
              <a:rPr lang="en-GB" altLang="en-US" dirty="0" err="1" smtClean="0"/>
              <a:t>RIghts</a:t>
            </a:r>
            <a:endParaRPr lang="en-GB" altLang="en-US" dirty="0" smtClean="0"/>
          </a:p>
          <a:p>
            <a:pPr eaLnBrk="1" hangingPunct="1"/>
            <a:r>
              <a:rPr lang="en-GB" altLang="en-US" dirty="0" smtClean="0"/>
              <a:t>Agreed rules to </a:t>
            </a:r>
            <a:r>
              <a:rPr lang="en-GB" altLang="en-US" b="1" dirty="0" smtClean="0"/>
              <a:t>contain power politics </a:t>
            </a:r>
            <a:r>
              <a:rPr lang="en-GB" altLang="en-US" dirty="0" smtClean="0"/>
              <a:t>and contribute to a </a:t>
            </a:r>
            <a:r>
              <a:rPr lang="en-GB" altLang="en-US" b="1" dirty="0" smtClean="0"/>
              <a:t>peaceful, fair and prosperous </a:t>
            </a:r>
            <a:r>
              <a:rPr lang="en-GB" altLang="en-US" dirty="0" smtClean="0"/>
              <a:t>world with </a:t>
            </a:r>
            <a:r>
              <a:rPr lang="en-GB" altLang="en-US" b="1" dirty="0" smtClean="0"/>
              <a:t>open economies </a:t>
            </a:r>
            <a:r>
              <a:rPr lang="en-GB" altLang="en-US" dirty="0" smtClean="0"/>
              <a:t>and deep global connections</a:t>
            </a:r>
            <a:r>
              <a:rPr lang="en-GB" altLang="en-US" b="1" dirty="0" smtClean="0"/>
              <a:t>, "the European way"</a:t>
            </a:r>
          </a:p>
          <a:p>
            <a:pPr eaLnBrk="1" hangingPunct="1"/>
            <a:endParaRPr lang="pl-PL" alt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CC086-D549-476C-B7EB-58A2BE38B5B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38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Guiding principles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Unity</a:t>
            </a:r>
            <a:r>
              <a:rPr lang="en-GB" altLang="en-US" dirty="0" smtClean="0"/>
              <a:t> across institutions, States and peoples</a:t>
            </a:r>
            <a:endParaRPr lang="en-GB" altLang="en-US" b="1" dirty="0" smtClean="0"/>
          </a:p>
          <a:p>
            <a:pPr eaLnBrk="1" hangingPunct="1"/>
            <a:r>
              <a:rPr lang="en-GB" altLang="en-US" b="1" dirty="0" smtClean="0"/>
              <a:t>Engagement</a:t>
            </a:r>
            <a:r>
              <a:rPr lang="en-GB" altLang="en-US" dirty="0" smtClean="0"/>
              <a:t> to fully participate in the global marketplace and co-shape the rules that govern it</a:t>
            </a:r>
            <a:endParaRPr lang="en-GB" altLang="en-US" b="1" dirty="0" smtClean="0"/>
          </a:p>
          <a:p>
            <a:pPr eaLnBrk="1" hangingPunct="1"/>
            <a:r>
              <a:rPr lang="en-GB" altLang="en-US" b="1" dirty="0" smtClean="0"/>
              <a:t>Responsibility</a:t>
            </a:r>
            <a:r>
              <a:rPr lang="en-GB" altLang="en-US" dirty="0" smtClean="0"/>
              <a:t>: act promptly to prevent violent conflicts, facilitate local agreements</a:t>
            </a:r>
            <a:endParaRPr lang="en-GB" altLang="en-US" b="1" dirty="0" smtClean="0"/>
          </a:p>
          <a:p>
            <a:pPr eaLnBrk="1" hangingPunct="1"/>
            <a:r>
              <a:rPr lang="en-GB" altLang="en-US" b="1" dirty="0" smtClean="0"/>
              <a:t>Partnership</a:t>
            </a:r>
            <a:r>
              <a:rPr lang="en-GB" altLang="en-US" dirty="0" smtClean="0"/>
              <a:t>: shared responsibility with other States, Int'l Orgs, civil society, private sector</a:t>
            </a:r>
            <a:endParaRPr lang="en-GB" altLang="en-US" b="1" dirty="0" smtClean="0"/>
          </a:p>
          <a:p>
            <a:pPr eaLnBrk="1" hangingPunct="1"/>
            <a:endParaRPr lang="pl-PL" alt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3D357-3DBF-4BD5-8662-FA6673A7F66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mtClean="0"/>
              <a:t>Principles of response</a:t>
            </a:r>
            <a:endParaRPr lang="en-GB" alt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dirty="0" err="1" smtClean="0"/>
              <a:t>Address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root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causes</a:t>
            </a:r>
            <a:r>
              <a:rPr lang="pl-PL" altLang="en-US" dirty="0" smtClean="0"/>
              <a:t> of </a:t>
            </a:r>
            <a:r>
              <a:rPr lang="en-GB" altLang="en-US" dirty="0" smtClean="0"/>
              <a:t>insecurity &amp; </a:t>
            </a:r>
            <a:r>
              <a:rPr lang="pl-PL" altLang="en-US" dirty="0" err="1" smtClean="0"/>
              <a:t>instability</a:t>
            </a:r>
            <a:endParaRPr lang="pl-PL" altLang="en-US" dirty="0" smtClean="0"/>
          </a:p>
          <a:p>
            <a:pPr eaLnBrk="1" hangingPunct="1"/>
            <a:r>
              <a:rPr lang="en-GB" altLang="en-US" b="1" dirty="0" smtClean="0"/>
              <a:t>Effective multilateralism</a:t>
            </a:r>
            <a:r>
              <a:rPr lang="en-GB" altLang="en-US" dirty="0" smtClean="0"/>
              <a:t>:</a:t>
            </a:r>
            <a:endParaRPr lang="pl-PL" altLang="en-US" dirty="0" smtClean="0"/>
          </a:p>
          <a:p>
            <a:pPr eaLnBrk="1" hangingPunct="1"/>
            <a:r>
              <a:rPr lang="pl-PL" altLang="en-US" dirty="0" err="1" smtClean="0"/>
              <a:t>Support</a:t>
            </a:r>
            <a:r>
              <a:rPr lang="pl-PL" altLang="en-US" dirty="0" smtClean="0"/>
              <a:t> </a:t>
            </a:r>
            <a:r>
              <a:rPr lang="en-GB" altLang="en-US" dirty="0" smtClean="0"/>
              <a:t>universalisation and effective implementation of treaties and agreements </a:t>
            </a:r>
          </a:p>
          <a:p>
            <a:pPr eaLnBrk="1" hangingPunct="1"/>
            <a:r>
              <a:rPr lang="en-GB" altLang="en-US" dirty="0" smtClean="0"/>
              <a:t>Support relevant </a:t>
            </a:r>
            <a:r>
              <a:rPr lang="pl-PL" altLang="en-US" dirty="0" err="1" smtClean="0"/>
              <a:t>multilateral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institutions</a:t>
            </a:r>
            <a:endParaRPr lang="pl-PL" altLang="en-US" dirty="0" smtClean="0"/>
          </a:p>
          <a:p>
            <a:pPr eaLnBrk="1" hangingPunct="1"/>
            <a:r>
              <a:rPr lang="pl-PL" altLang="en-US" dirty="0" err="1" smtClean="0"/>
              <a:t>National</a:t>
            </a:r>
            <a:r>
              <a:rPr lang="pl-PL" altLang="en-US" dirty="0" smtClean="0"/>
              <a:t> and </a:t>
            </a:r>
            <a:r>
              <a:rPr lang="pl-PL" altLang="en-US" dirty="0" err="1" smtClean="0"/>
              <a:t>coordinated</a:t>
            </a:r>
            <a:r>
              <a:rPr lang="pl-PL" altLang="en-US" dirty="0" smtClean="0"/>
              <a:t> export controls</a:t>
            </a:r>
          </a:p>
          <a:p>
            <a:pPr eaLnBrk="1" hangingPunct="1"/>
            <a:r>
              <a:rPr lang="pl-PL" altLang="en-US" dirty="0" err="1" smtClean="0"/>
              <a:t>Non-proliferation</a:t>
            </a:r>
            <a:r>
              <a:rPr lang="pl-PL" altLang="en-US" dirty="0" smtClean="0"/>
              <a:t> to be </a:t>
            </a:r>
            <a:r>
              <a:rPr lang="pl-PL" altLang="en-US" dirty="0" err="1" smtClean="0"/>
              <a:t>mainstreamed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into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overall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policies</a:t>
            </a:r>
            <a:r>
              <a:rPr lang="pl-PL" altLang="en-US" dirty="0" smtClean="0"/>
              <a:t>, </a:t>
            </a:r>
            <a:r>
              <a:rPr lang="pl-PL" altLang="en-US" dirty="0" err="1" smtClean="0"/>
              <a:t>all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resources</a:t>
            </a:r>
            <a:r>
              <a:rPr lang="pl-PL" altLang="en-US" dirty="0" smtClean="0"/>
              <a:t> and </a:t>
            </a:r>
            <a:r>
              <a:rPr lang="pl-PL" altLang="en-US" dirty="0" err="1" smtClean="0"/>
              <a:t>instruments</a:t>
            </a:r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BC86F-BC90-4B65-A2C7-E556F952810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69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EAS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1237</Words>
  <Application>Microsoft Office PowerPoint</Application>
  <PresentationFormat>On-screen Show (4:3)</PresentationFormat>
  <Paragraphs>192</Paragraphs>
  <Slides>24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EEAS </vt:lpstr>
      <vt:lpstr>European Union's policies and actions on disarmament, non-proliferation and arms export control </vt:lpstr>
      <vt:lpstr>Overview</vt:lpstr>
      <vt:lpstr>EU Documents</vt:lpstr>
      <vt:lpstr>Key threats since 2003</vt:lpstr>
      <vt:lpstr>EU Global Strategy</vt:lpstr>
      <vt:lpstr>EUGS: shared interests</vt:lpstr>
      <vt:lpstr>EUGS: global order</vt:lpstr>
      <vt:lpstr>Guiding principles</vt:lpstr>
      <vt:lpstr>Principles of response</vt:lpstr>
      <vt:lpstr>EU Institutions</vt:lpstr>
      <vt:lpstr>EEAS &amp; EU Delegations</vt:lpstr>
      <vt:lpstr>Tools and instruments</vt:lpstr>
      <vt:lpstr>Demarches</vt:lpstr>
      <vt:lpstr>CFSP/NPD growth</vt:lpstr>
      <vt:lpstr>CFSP/NPD breakdown</vt:lpstr>
      <vt:lpstr>CFSP/NPD breakdown</vt:lpstr>
      <vt:lpstr>EU NPD Consortium</vt:lpstr>
      <vt:lpstr>Arms export control</vt:lpstr>
      <vt:lpstr>Common criteria</vt:lpstr>
      <vt:lpstr>A multilateral event</vt:lpstr>
      <vt:lpstr>EU and UNSG's Agenda</vt:lpstr>
      <vt:lpstr>EU and UNSG's Agenda</vt:lpstr>
      <vt:lpstr>Main challenges</vt:lpstr>
      <vt:lpstr>Contact details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Bylica</dc:creator>
  <cp:lastModifiedBy>BYLICA Jacek (EEAS)</cp:lastModifiedBy>
  <cp:revision>94</cp:revision>
  <cp:lastPrinted>2019-04-17T08:38:32Z</cp:lastPrinted>
  <dcterms:created xsi:type="dcterms:W3CDTF">2014-05-08T10:38:47Z</dcterms:created>
  <dcterms:modified xsi:type="dcterms:W3CDTF">2019-12-16T08:10:32Z</dcterms:modified>
</cp:coreProperties>
</file>